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5" r:id="rId2"/>
    <p:sldMasterId id="2147483677" r:id="rId3"/>
    <p:sldMasterId id="2147483689" r:id="rId4"/>
  </p:sldMasterIdLst>
  <p:notesMasterIdLst>
    <p:notesMasterId r:id="rId15"/>
  </p:notesMasterIdLst>
  <p:sldIdLst>
    <p:sldId id="324" r:id="rId5"/>
    <p:sldId id="325" r:id="rId6"/>
    <p:sldId id="326" r:id="rId7"/>
    <p:sldId id="327" r:id="rId8"/>
    <p:sldId id="330" r:id="rId9"/>
    <p:sldId id="328" r:id="rId10"/>
    <p:sldId id="329" r:id="rId11"/>
    <p:sldId id="331" r:id="rId12"/>
    <p:sldId id="332" r:id="rId13"/>
    <p:sldId id="333" r:id="rId14"/>
  </p:sldIdLst>
  <p:sldSz cx="9144000" cy="5143500" type="screen16x9"/>
  <p:notesSz cx="6797675" cy="9928225"/>
  <p:embeddedFontLst>
    <p:embeddedFont>
      <p:font typeface="맑은 고딕" panose="020B0503020000020004" pitchFamily="34" charset="-127"/>
      <p:regular r:id="rId16"/>
      <p:bold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Raleway" panose="020B0604020202020204" charset="0"/>
      <p:regular r:id="rId22"/>
      <p:bold r:id="rId23"/>
      <p:italic r:id="rId24"/>
      <p:boldItalic r:id="rId25"/>
    </p:embeddedFont>
    <p:embeddedFont>
      <p:font typeface="Lato" panose="020B060402020202020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ег Викторович Исаев" initials="ОВИ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2F2F2"/>
    <a:srgbClr val="000000"/>
    <a:srgbClr val="D9D9D9"/>
    <a:srgbClr val="FFFF00"/>
    <a:srgbClr val="00B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AE28499-1008-4CD6-BAF8-A3FD045BFF2D}">
  <a:tblStyle styleId="{5AE28499-1008-4CD6-BAF8-A3FD045BFF2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0" autoAdjust="0"/>
    <p:restoredTop sz="94683" autoAdjust="0"/>
  </p:normalViewPr>
  <p:slideViewPr>
    <p:cSldViewPr>
      <p:cViewPr>
        <p:scale>
          <a:sx n="150" d="100"/>
          <a:sy n="150" d="100"/>
        </p:scale>
        <p:origin x="-438" y="-78"/>
      </p:cViewPr>
      <p:guideLst>
        <p:guide orient="horz" pos="1620"/>
        <p:guide pos="288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19799374872607E-2"/>
          <c:y val="4.5330636965541383E-2"/>
          <c:w val="0.93030493165081962"/>
          <c:h val="0.85486877756126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Средне-списочная численность работников (без внешних совместителей и работников несписочного состава), человек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Производство пищевых продуктов</c:v>
                </c:pt>
                <c:pt idx="1">
                  <c:v>Произв-во металл. изделий, кроме машин и оборуд-ния</c:v>
                </c:pt>
                <c:pt idx="2">
                  <c:v>Произв-во прочей неметалл. минер. продукции</c:v>
                </c:pt>
                <c:pt idx="3">
                  <c:v>Производство компьютеров, электронных и оптических изделий</c:v>
                </c:pt>
                <c:pt idx="4">
                  <c:v>Производство прочих транспортных средств и оборудования</c:v>
                </c:pt>
                <c:pt idx="5">
                  <c:v>Производство резиновых и пластмассовых изделий</c:v>
                </c:pt>
                <c:pt idx="6">
                  <c:v>Производство машин и оборудования, не включенных в другие группировки</c:v>
                </c:pt>
                <c:pt idx="7">
                  <c:v>Производство химических веществ и химических продуктов</c:v>
                </c:pt>
                <c:pt idx="8">
                  <c:v>Производство металлургическое</c:v>
                </c:pt>
                <c:pt idx="9">
                  <c:v>Производство мебели</c:v>
                </c:pt>
                <c:pt idx="10">
                  <c:v>Производство электрического оборудования</c:v>
                </c:pt>
                <c:pt idx="11">
                  <c:v>Производство лекарств. ср-в и материалов, применяемых в мед. целях</c:v>
                </c:pt>
                <c:pt idx="12">
                  <c:v>Производство бумаги и бумажных изделий</c:v>
                </c:pt>
              </c:strCache>
            </c:strRef>
          </c:cat>
          <c:val>
            <c:numRef>
              <c:f>Лист1!$B$2:$B$14</c:f>
              <c:numCache>
                <c:formatCode>#,##0</c:formatCode>
                <c:ptCount val="13"/>
                <c:pt idx="0">
                  <c:v>63374</c:v>
                </c:pt>
                <c:pt idx="1">
                  <c:v>41289</c:v>
                </c:pt>
                <c:pt idx="2">
                  <c:v>31474</c:v>
                </c:pt>
                <c:pt idx="3">
                  <c:v>28991</c:v>
                </c:pt>
                <c:pt idx="4">
                  <c:v>27683</c:v>
                </c:pt>
                <c:pt idx="5">
                  <c:v>27490</c:v>
                </c:pt>
                <c:pt idx="6">
                  <c:v>26509</c:v>
                </c:pt>
                <c:pt idx="7">
                  <c:v>18919</c:v>
                </c:pt>
                <c:pt idx="8">
                  <c:v>17991</c:v>
                </c:pt>
                <c:pt idx="9">
                  <c:v>13998</c:v>
                </c:pt>
                <c:pt idx="10">
                  <c:v>13451</c:v>
                </c:pt>
                <c:pt idx="11">
                  <c:v>12161</c:v>
                </c:pt>
                <c:pt idx="12">
                  <c:v>11803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932224"/>
        <c:axId val="140934144"/>
      </c:barChart>
      <c:catAx>
        <c:axId val="140932224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600"/>
            </a:pPr>
            <a:endParaRPr lang="ru-RU"/>
          </a:p>
        </c:txPr>
        <c:crossAx val="140934144"/>
        <c:crosses val="autoZero"/>
        <c:auto val="1"/>
        <c:lblAlgn val="ctr"/>
        <c:lblOffset val="100"/>
        <c:noMultiLvlLbl val="0"/>
      </c:catAx>
      <c:valAx>
        <c:axId val="14093414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low"/>
        <c:crossAx val="140932224"/>
        <c:crosses val="autoZero"/>
        <c:crossBetween val="between"/>
        <c:majorUnit val="100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6142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8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9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4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6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74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74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74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741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74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09" tIns="91409" rIns="91409" bIns="91409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09" tIns="91409" rIns="91409" bIns="91409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667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3477E9-39AD-4E54-B370-C45574DE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958F813-0371-4A85-8E2C-477DBFEE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57D4A5A-7FD2-4BBC-8B2C-BDA43E75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AE203F4-7DED-400A-A01C-7E6297DD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9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CF0D67E-42E8-46D0-BBFE-50BB5FF08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8BE1384-A316-4A0D-B1AC-33326A316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4F18869-10FE-461C-A5A5-3F234C91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23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F6E7A1-E63A-495C-A162-9CBCA893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618303-53BD-49F3-9204-C7300C4E0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6DBBC64-FA44-4A97-B878-299564CEC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71B2BBB-1D23-4A2F-A44E-39B9C389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17E5D4-A789-4C89-B73C-4F81C0538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4550903-F20B-4EA8-B126-91E63737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46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7448FF-8C1F-4AC3-9E61-DB2BA2B0B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DBF457A-9AFA-47D8-AA55-809479206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142DF3A-8202-4A7D-BD2C-5A7637900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01A180-BF5B-4E8F-B917-399AB9AA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9E0CD45-7102-4BA9-859F-226B50BC5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539591D-7113-447C-867F-4FBE9977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76A936-6096-404F-94B9-BDB3A4F8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C14BD09-4182-4FEA-89E0-1E506BA34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0CDC78-96C3-48FB-855B-B3549B296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4CC08D-411D-4796-B968-F5BCDD3D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114D53-091E-4BDC-97E5-3DB16E0B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97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BA66BFD-09F3-45A7-AE99-9AB24C2493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C0ACA7-45B6-45EB-AAB4-55AAEE057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85F88A-838C-4C39-A74A-F4BF38DF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ECBAF7-FAA9-4B0A-9245-1373B8CF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856C21-496D-4217-9802-663BA65E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0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10EF33-BD20-4939-A9A2-EC200BBD5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87CBD49-B60C-45F3-8CF3-AE6441CAA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C0A901-7CE3-42B1-8E79-355187B0C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ACD849-0ECD-4362-BC98-4DE317EE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AE0FE6-489B-4F69-A6D3-1A011CC4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85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F24A4D-D090-434D-BD1B-0FB783A10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85142D-7A04-4176-98C8-E9EF816B6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D95631-0C9F-4979-91B8-C3064F1B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1E7942-9B6C-4712-952C-04CB60EB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F5B8F6-2CEE-4FD0-A374-D318D3E1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79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CE4FBE-F701-40EA-BF6E-B956229D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FBA45F2-ADDC-4BE0-A5F2-B3FF58572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5482AC-09C7-455E-B747-29ACA0E6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5C45A4-8666-430B-96FA-EB24178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84F062-8AAA-4B32-8006-AD7BBCB2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01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D7176E-6818-4558-8470-332BB9AA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FC813F-1E17-403F-92A3-725759E93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400C964-A1EA-48B7-8DB7-FF9A610B3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AA8BC4-129D-480E-94DD-7857BFE1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229E67-8816-4B6B-B146-1856E63B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06F32CA-5EE5-420A-B341-012241C9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6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1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8" y="4226025"/>
            <a:ext cx="8388600" cy="393600"/>
          </a:xfrm>
          <a:prstGeom prst="rect">
            <a:avLst/>
          </a:prstGeom>
        </p:spPr>
        <p:txBody>
          <a:bodyPr lIns="91409" tIns="91409" rIns="91409" bIns="91409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09" tIns="91409" rIns="91409" bIns="91409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4916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6FD5AF-364B-4E2B-815B-88B5628C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FD59A7-075F-4D7F-9B15-F23DF6CD7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C033107-27FA-4C66-A329-DD688F54C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9E3D953-AD75-4684-B4B0-711B55A3C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874F44E-0780-4823-BC88-9E6239584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4CA5799-D503-4C64-B10B-FAB6A4F2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034607C-C39E-4AF5-A90F-BDAED9D0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28E463F-A941-413A-98D0-9A4160AF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05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3477E9-39AD-4E54-B370-C45574DE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958F813-0371-4A85-8E2C-477DBFEE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57D4A5A-7FD2-4BBC-8B2C-BDA43E75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AE203F4-7DED-400A-A01C-7E6297DD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16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CF0D67E-42E8-46D0-BBFE-50BB5FF08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8BE1384-A316-4A0D-B1AC-33326A316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4F18869-10FE-461C-A5A5-3F234C91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47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F6E7A1-E63A-495C-A162-9CBCA893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618303-53BD-49F3-9204-C7300C4E0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6DBBC64-FA44-4A97-B878-299564CEC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71B2BBB-1D23-4A2F-A44E-39B9C389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17E5D4-A789-4C89-B73C-4F81C0538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4550903-F20B-4EA8-B126-91E63737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58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7448FF-8C1F-4AC3-9E61-DB2BA2B0B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DBF457A-9AFA-47D8-AA55-809479206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142DF3A-8202-4A7D-BD2C-5A7637900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01A180-BF5B-4E8F-B917-399AB9AA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9E0CD45-7102-4BA9-859F-226B50BC5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539591D-7113-447C-867F-4FBE9977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02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76A936-6096-404F-94B9-BDB3A4F8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C14BD09-4182-4FEA-89E0-1E506BA34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0CDC78-96C3-48FB-855B-B3549B296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4CC08D-411D-4796-B968-F5BCDD3D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114D53-091E-4BDC-97E5-3DB16E0B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86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BA66BFD-09F3-45A7-AE99-9AB24C2493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C0ACA7-45B6-45EB-AAB4-55AAEE057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85F88A-838C-4C39-A74A-F4BF38DF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ECBAF7-FAA9-4B0A-9245-1373B8CF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856C21-496D-4217-9802-663BA65E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93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10EF33-BD20-4939-A9A2-EC200BBD5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87CBD49-B60C-45F3-8CF3-AE6441CAA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C0A901-7CE3-42B1-8E79-355187B0C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ACD849-0ECD-4362-BC98-4DE317EE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AE0FE6-489B-4F69-A6D3-1A011CC4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08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F24A4D-D090-434D-BD1B-0FB783A10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85142D-7A04-4176-98C8-E9EF816B6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D95631-0C9F-4979-91B8-C3064F1B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1E7942-9B6C-4712-952C-04CB60EB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F5B8F6-2CEE-4FD0-A374-D318D3E1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6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CE4FBE-F701-40EA-BF6E-B956229D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FBA45F2-ADDC-4BE0-A5F2-B3FF58572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5482AC-09C7-455E-B747-29ACA0E6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5C45A4-8666-430B-96FA-EB24178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84F062-8AAA-4B32-8006-AD7BBCB2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0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1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25201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1" y="1304850"/>
            <a:ext cx="7436100" cy="1538400"/>
          </a:xfrm>
          <a:prstGeom prst="rect">
            <a:avLst/>
          </a:prstGeom>
        </p:spPr>
        <p:txBody>
          <a:bodyPr lIns="91409" tIns="91409" rIns="91409" bIns="91409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1" y="2919450"/>
            <a:ext cx="7436100" cy="1071600"/>
          </a:xfrm>
          <a:prstGeom prst="rect">
            <a:avLst/>
          </a:prstGeom>
        </p:spPr>
        <p:txBody>
          <a:bodyPr lIns="91409" tIns="91409" rIns="91409" bIns="91409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09" tIns="91409" rIns="91409" bIns="91409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8113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D7176E-6818-4558-8470-332BB9AA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FC813F-1E17-403F-92A3-725759E93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400C964-A1EA-48B7-8DB7-FF9A610B3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AA8BC4-129D-480E-94DD-7857BFE1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229E67-8816-4B6B-B146-1856E63B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06F32CA-5EE5-420A-B341-012241C9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36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6FD5AF-364B-4E2B-815B-88B5628C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FD59A7-075F-4D7F-9B15-F23DF6CD7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C033107-27FA-4C66-A329-DD688F54C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9E3D953-AD75-4684-B4B0-711B55A3C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874F44E-0780-4823-BC88-9E6239584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4CA5799-D503-4C64-B10B-FAB6A4F2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034607C-C39E-4AF5-A90F-BDAED9D0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28E463F-A941-413A-98D0-9A4160AF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43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3477E9-39AD-4E54-B370-C45574DE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958F813-0371-4A85-8E2C-477DBFEE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57D4A5A-7FD2-4BBC-8B2C-BDA43E75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AE203F4-7DED-400A-A01C-7E6297DD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69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CF0D67E-42E8-46D0-BBFE-50BB5FF08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8BE1384-A316-4A0D-B1AC-33326A316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4F18869-10FE-461C-A5A5-3F234C91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14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F6E7A1-E63A-495C-A162-9CBCA893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618303-53BD-49F3-9204-C7300C4E0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6DBBC64-FA44-4A97-B878-299564CEC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71B2BBB-1D23-4A2F-A44E-39B9C389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17E5D4-A789-4C89-B73C-4F81C0538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4550903-F20B-4EA8-B126-91E63737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767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7448FF-8C1F-4AC3-9E61-DB2BA2B0B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DBF457A-9AFA-47D8-AA55-809479206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142DF3A-8202-4A7D-BD2C-5A7637900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01A180-BF5B-4E8F-B917-399AB9AA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9E0CD45-7102-4BA9-859F-226B50BC5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539591D-7113-447C-867F-4FBE9977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277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76A936-6096-404F-94B9-BDB3A4F8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C14BD09-4182-4FEA-89E0-1E506BA34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0CDC78-96C3-48FB-855B-B3549B296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4CC08D-411D-4796-B968-F5BCDD3D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114D53-091E-4BDC-97E5-3DB16E0B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34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BA66BFD-09F3-45A7-AE99-9AB24C2493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C0ACA7-45B6-45EB-AAB4-55AAEE057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85F88A-838C-4C39-A74A-F4BF38DF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ECBAF7-FAA9-4B0A-9245-1373B8CF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856C21-496D-4217-9802-663BA65E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4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09" tIns="91409" rIns="91409" bIns="91409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59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10EF33-BD20-4939-A9A2-EC200BBD5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87CBD49-B60C-45F3-8CF3-AE6441CAA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C0A901-7CE3-42B1-8E79-355187B0C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ACD849-0ECD-4362-BC98-4DE317EE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AE0FE6-489B-4F69-A6D3-1A011CC4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2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F24A4D-D090-434D-BD1B-0FB783A10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85142D-7A04-4176-98C8-E9EF816B6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D95631-0C9F-4979-91B8-C3064F1B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1E7942-9B6C-4712-952C-04CB60EB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F5B8F6-2CEE-4FD0-A374-D318D3E1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1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CE4FBE-F701-40EA-BF6E-B956229D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FBA45F2-ADDC-4BE0-A5F2-B3FF58572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5482AC-09C7-455E-B747-29ACA0E6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5C45A4-8666-430B-96FA-EB24178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84F062-8AAA-4B32-8006-AD7BBCB2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7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D7176E-6818-4558-8470-332BB9AA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FC813F-1E17-403F-92A3-725759E93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400C964-A1EA-48B7-8DB7-FF9A610B3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AA8BC4-129D-480E-94DD-7857BFE1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229E67-8816-4B6B-B146-1856E63B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06F32CA-5EE5-420A-B341-012241C9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7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6FD5AF-364B-4E2B-815B-88B5628C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FD59A7-075F-4D7F-9B15-F23DF6CD7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C033107-27FA-4C66-A329-DD688F54C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9E3D953-AD75-4684-B4B0-711B55A3C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874F44E-0780-4823-BC88-9E6239584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4CA5799-D503-4C64-B10B-FAB6A4F2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C69-B480-4391-B275-213B8ECBA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034607C-C39E-4AF5-A90F-BDAED9D0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28E463F-A941-413A-98D0-9A4160AF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7F90-067C-40DC-916F-F5A0A8D101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0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09" tIns="91409" rIns="91409" bIns="91409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8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09" tIns="91409" rIns="91409" bIns="91409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09" tIns="91409" rIns="91409" bIns="91409" anchor="ctr" anchorCtr="0">
            <a:noAutofit/>
          </a:bodyPr>
          <a:lstStyle/>
          <a:p>
            <a:pPr algn="r"/>
            <a:fld id="{00000000-1234-1234-1234-123412341234}" type="slidenum">
              <a:rPr lang="en" sz="1000" smtClean="0"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00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6149482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7D0E35-40B8-4D39-AE81-DB6285A2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68255F-CF79-47C9-9A64-834A7EC7B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09F179-CAC5-493F-A0E4-C5DAEFC75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98D08C69-B480-4391-B275-213B8ECBA02E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49"/>
              <a:t>06.08.2019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226236-F72D-463A-A375-65218497A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E091B4-B97B-4D0D-9640-1E468983D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06CB7F90-067C-40DC-916F-F5A0A8D10112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49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7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7D0E35-40B8-4D39-AE81-DB6285A2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68255F-CF79-47C9-9A64-834A7EC7B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09F179-CAC5-493F-A0E4-C5DAEFC75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98D08C69-B480-4391-B275-213B8ECBA02E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66"/>
              <a:t>06.08.2019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226236-F72D-463A-A375-65218497A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E091B4-B97B-4D0D-9640-1E468983D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06CB7F90-067C-40DC-916F-F5A0A8D10112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66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65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7D0E35-40B8-4D39-AE81-DB6285A2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68255F-CF79-47C9-9A64-834A7EC7B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09F179-CAC5-493F-A0E4-C5DAEFC75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98D08C69-B480-4391-B275-213B8ECBA02E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66"/>
              <a:t>06.08.2019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226236-F72D-463A-A375-65218497A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E091B4-B97B-4D0D-9640-1E468983D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06CB7F90-067C-40DC-916F-F5A0A8D10112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66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17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59" y="336455"/>
            <a:ext cx="1942059" cy="785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28201" y="1760134"/>
            <a:ext cx="9144004" cy="501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04908" y="-809084"/>
            <a:ext cx="6550126" cy="6131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gerb.jpg" descr="gerb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6608" y="336455"/>
            <a:ext cx="1178720" cy="785814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object 2"/>
          <p:cNvSpPr txBox="1"/>
          <p:nvPr/>
        </p:nvSpPr>
        <p:spPr>
          <a:xfrm>
            <a:off x="1163749" y="1646852"/>
            <a:ext cx="5760646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1007868">
              <a:defRPr sz="3000">
                <a:solidFill>
                  <a:srgbClr val="262626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pPr>
            <a:r>
              <a:rPr dirty="0" smtClean="0"/>
              <a:t>ПРОМЫШЛЕНН</a:t>
            </a:r>
            <a:r>
              <a:rPr lang="ru-RU" dirty="0" smtClean="0"/>
              <a:t>ОСТЬ</a:t>
            </a:r>
            <a:r>
              <a:rPr dirty="0" smtClean="0"/>
              <a:t> </a:t>
            </a:r>
            <a:endParaRPr dirty="0"/>
          </a:p>
          <a:p>
            <a:pPr defTabSz="1007868">
              <a:defRPr sz="3000">
                <a:solidFill>
                  <a:srgbClr val="262626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pPr>
            <a:r>
              <a:rPr dirty="0"/>
              <a:t>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7377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" descr="Изображение"/>
          <p:cNvPicPr>
            <a:picLocks noChangeAspect="1"/>
          </p:cNvPicPr>
          <p:nvPr/>
        </p:nvPicPr>
        <p:blipFill rotWithShape="1">
          <a:blip r:embed="rId3">
            <a:extLst/>
          </a:blip>
          <a:srcRect l="19993" t="15643" r="52923" b="41637"/>
          <a:stretch/>
        </p:blipFill>
        <p:spPr>
          <a:xfrm rot="10800000">
            <a:off x="6660232" y="-3847"/>
            <a:ext cx="2476500" cy="214354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E9C748-884B-49D9-AC4C-E3169B27046B}"/>
              </a:ext>
            </a:extLst>
          </p:cNvPr>
          <p:cNvSpPr txBox="1"/>
          <p:nvPr/>
        </p:nvSpPr>
        <p:spPr>
          <a:xfrm>
            <a:off x="179512" y="122972"/>
            <a:ext cx="7918698" cy="288538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ru-RU" altLang="ko-KR" b="1" kern="1200" dirty="0" smtClean="0">
                <a:solidFill>
                  <a:prstClr val="black"/>
                </a:solidFill>
                <a:latin typeface="Century Gothic" panose="020B0502020202020204" pitchFamily="34" charset="0"/>
                <a:ea typeface="맑은 고딕"/>
                <a:cs typeface="Arial" pitchFamily="34" charset="0"/>
              </a:rPr>
              <a:t>Необходимы предложения по следующим направлениям:</a:t>
            </a:r>
            <a:endParaRPr lang="ru-RU" altLang="ko-KR" b="1" kern="1200" dirty="0">
              <a:solidFill>
                <a:prstClr val="black"/>
              </a:solidFill>
              <a:latin typeface="Century Gothic" panose="020B0502020202020204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ED9541-E43C-458E-A9AA-4CEAEBF4AF2B}"/>
              </a:ext>
            </a:extLst>
          </p:cNvPr>
          <p:cNvSpPr txBox="1"/>
          <p:nvPr/>
        </p:nvSpPr>
        <p:spPr>
          <a:xfrm>
            <a:off x="8820472" y="4803419"/>
            <a:ext cx="2410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49"/>
            <a:r>
              <a:rPr lang="ru-RU" altLang="ko-KR" kern="1200" dirty="0" smtClean="0">
                <a:solidFill>
                  <a:schemeClr val="tx1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10</a:t>
            </a:r>
            <a:endParaRPr lang="en-US" altLang="ko-KR" kern="1200" dirty="0">
              <a:solidFill>
                <a:schemeClr val="tx1"/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12193" y="-118411"/>
            <a:ext cx="489558" cy="68647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118221"/>
              </p:ext>
            </p:extLst>
          </p:nvPr>
        </p:nvGraphicFramePr>
        <p:xfrm>
          <a:off x="277365" y="568060"/>
          <a:ext cx="8496946" cy="244827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67722"/>
                <a:gridCol w="8029224"/>
              </a:tblGrid>
              <a:tr h="5102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Наращивание экспорта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60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Стимулирование роста производительности труда </a:t>
                      </a:r>
                      <a:b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 </a:t>
                      </a:r>
                      <a:r>
                        <a:rPr lang="ru-RU" sz="20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цифровизация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60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Кадры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для промышленности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60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Стимулирование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роста «проблемных» отраслей: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94879" y="3045094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42" indent="-171442" fontAlgn="t">
              <a:spcAft>
                <a:spcPts val="600"/>
              </a:spcAft>
              <a:buFontTx/>
              <a:buChar char="-"/>
            </a:pPr>
            <a:r>
              <a:rPr lang="ru-RU" sz="1100" dirty="0">
                <a:latin typeface="Century Gothic" panose="020B0502020202020204" pitchFamily="34" charset="0"/>
              </a:rPr>
              <a:t>Производство пищевых продуктов</a:t>
            </a:r>
          </a:p>
          <a:p>
            <a:pPr marL="171442" indent="-171442" fontAlgn="t">
              <a:spcAft>
                <a:spcPts val="600"/>
              </a:spcAft>
              <a:buFontTx/>
              <a:buChar char="-"/>
            </a:pPr>
            <a:r>
              <a:rPr lang="ru-RU" sz="1100" dirty="0">
                <a:latin typeface="Century Gothic" panose="020B0502020202020204" pitchFamily="34" charset="0"/>
              </a:rPr>
              <a:t>Производство бумаги и бумажных </a:t>
            </a:r>
            <a:r>
              <a:rPr lang="ru-RU" sz="1100" dirty="0" smtClean="0">
                <a:latin typeface="Century Gothic" panose="020B0502020202020204" pitchFamily="34" charset="0"/>
              </a:rPr>
              <a:t>изделий</a:t>
            </a:r>
          </a:p>
          <a:p>
            <a:pPr marL="171442" indent="-171442" fontAlgn="t">
              <a:spcAft>
                <a:spcPts val="600"/>
              </a:spcAft>
              <a:buFontTx/>
              <a:buChar char="-"/>
            </a:pPr>
            <a:r>
              <a:rPr lang="ru-RU" sz="1100" dirty="0" smtClean="0">
                <a:latin typeface="Century Gothic" panose="020B0502020202020204" pitchFamily="34" charset="0"/>
              </a:rPr>
              <a:t>Производство </a:t>
            </a:r>
            <a:r>
              <a:rPr lang="ru-RU" sz="1100" dirty="0">
                <a:latin typeface="Century Gothic" panose="020B0502020202020204" pitchFamily="34" charset="0"/>
              </a:rPr>
              <a:t>химических веществ и химических продуктов</a:t>
            </a:r>
          </a:p>
          <a:p>
            <a:pPr marL="171442" indent="-171442" fontAlgn="t">
              <a:spcAft>
                <a:spcPts val="600"/>
              </a:spcAft>
              <a:buFontTx/>
              <a:buChar char="-"/>
            </a:pPr>
            <a:r>
              <a:rPr lang="ru-RU" sz="1100" dirty="0">
                <a:latin typeface="Century Gothic" panose="020B0502020202020204" pitchFamily="34" charset="0"/>
              </a:rPr>
              <a:t>Производство резиновых и пластмассовых изделий</a:t>
            </a:r>
          </a:p>
          <a:p>
            <a:pPr marL="171442" indent="-171442" fontAlgn="t">
              <a:spcAft>
                <a:spcPts val="600"/>
              </a:spcAft>
              <a:buFontTx/>
              <a:buChar char="-"/>
            </a:pPr>
            <a:r>
              <a:rPr lang="ru-RU" sz="1100" dirty="0">
                <a:latin typeface="Century Gothic" panose="020B0502020202020204" pitchFamily="34" charset="0"/>
              </a:rPr>
              <a:t>Производство прочей неметаллической минеральной </a:t>
            </a:r>
            <a:r>
              <a:rPr lang="ru-RU" sz="1100" dirty="0" smtClean="0">
                <a:latin typeface="Century Gothic" panose="020B0502020202020204" pitchFamily="34" charset="0"/>
              </a:rPr>
              <a:t>продукции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04509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42" indent="-171442" fontAlgn="t">
              <a:spcAft>
                <a:spcPts val="600"/>
              </a:spcAft>
              <a:buFontTx/>
              <a:buChar char="-"/>
            </a:pPr>
            <a:r>
              <a:rPr lang="ru-RU" sz="1100" dirty="0">
                <a:latin typeface="Century Gothic" panose="020B0502020202020204" pitchFamily="34" charset="0"/>
              </a:rPr>
              <a:t>Производство компьютеров, электронных и оптических изделий</a:t>
            </a:r>
          </a:p>
          <a:p>
            <a:pPr marL="171442" indent="-171442" fontAlgn="t">
              <a:spcAft>
                <a:spcPts val="600"/>
              </a:spcAft>
              <a:buFontTx/>
              <a:buChar char="-"/>
            </a:pPr>
            <a:r>
              <a:rPr lang="ru-RU" sz="1100" dirty="0">
                <a:latin typeface="Century Gothic" panose="020B0502020202020204" pitchFamily="34" charset="0"/>
              </a:rPr>
              <a:t>Производство прочих транспортных средств </a:t>
            </a:r>
            <a:r>
              <a:rPr lang="ru-RU" sz="1100" dirty="0" smtClean="0">
                <a:latin typeface="Century Gothic" panose="020B0502020202020204" pitchFamily="34" charset="0"/>
              </a:rPr>
              <a:t/>
            </a:r>
            <a:br>
              <a:rPr lang="ru-RU" sz="1100" dirty="0" smtClean="0">
                <a:latin typeface="Century Gothic" panose="020B0502020202020204" pitchFamily="34" charset="0"/>
              </a:rPr>
            </a:br>
            <a:r>
              <a:rPr lang="ru-RU" sz="1100" dirty="0" smtClean="0">
                <a:latin typeface="Century Gothic" panose="020B0502020202020204" pitchFamily="34" charset="0"/>
              </a:rPr>
              <a:t>и </a:t>
            </a:r>
            <a:r>
              <a:rPr lang="ru-RU" sz="1100" dirty="0">
                <a:latin typeface="Century Gothic" panose="020B0502020202020204" pitchFamily="34" charset="0"/>
              </a:rPr>
              <a:t>оборудования</a:t>
            </a:r>
          </a:p>
          <a:p>
            <a:pPr marL="171442" indent="-171442" fontAlgn="t">
              <a:spcAft>
                <a:spcPts val="600"/>
              </a:spcAft>
              <a:buFontTx/>
              <a:buChar char="-"/>
            </a:pPr>
            <a:r>
              <a:rPr lang="ru-RU" sz="1100" dirty="0">
                <a:latin typeface="Century Gothic" panose="020B0502020202020204" pitchFamily="34" charset="0"/>
              </a:rPr>
              <a:t>Производство машин и оборудования, не включенных </a:t>
            </a:r>
            <a:r>
              <a:rPr lang="ru-RU" sz="1100" dirty="0" smtClean="0">
                <a:latin typeface="Century Gothic" panose="020B0502020202020204" pitchFamily="34" charset="0"/>
              </a:rPr>
              <a:t/>
            </a:r>
            <a:br>
              <a:rPr lang="ru-RU" sz="1100" dirty="0" smtClean="0">
                <a:latin typeface="Century Gothic" panose="020B0502020202020204" pitchFamily="34" charset="0"/>
              </a:rPr>
            </a:br>
            <a:r>
              <a:rPr lang="ru-RU" sz="1100" dirty="0" smtClean="0">
                <a:latin typeface="Century Gothic" panose="020B0502020202020204" pitchFamily="34" charset="0"/>
              </a:rPr>
              <a:t>в </a:t>
            </a:r>
            <a:r>
              <a:rPr lang="ru-RU" sz="1100" dirty="0">
                <a:latin typeface="Century Gothic" panose="020B0502020202020204" pitchFamily="34" charset="0"/>
              </a:rPr>
              <a:t>другие группировки</a:t>
            </a:r>
          </a:p>
          <a:p>
            <a:pPr marL="171442" indent="-171442" fontAlgn="t">
              <a:spcAft>
                <a:spcPts val="600"/>
              </a:spcAft>
              <a:buFontTx/>
              <a:buChar char="-"/>
            </a:pPr>
            <a:r>
              <a:rPr lang="ru-RU" sz="1100" dirty="0">
                <a:latin typeface="Century Gothic" panose="020B0502020202020204" pitchFamily="34" charset="0"/>
              </a:rPr>
              <a:t>Производство электрического оборудования</a:t>
            </a:r>
          </a:p>
          <a:p>
            <a:pPr marL="171442" indent="-171442" fontAlgn="t">
              <a:spcAft>
                <a:spcPts val="600"/>
              </a:spcAft>
              <a:buFontTx/>
              <a:buChar char="-"/>
            </a:pPr>
            <a:r>
              <a:rPr lang="ru-RU" sz="1100" dirty="0">
                <a:latin typeface="Century Gothic" panose="020B0502020202020204" pitchFamily="34" charset="0"/>
              </a:rPr>
              <a:t>Производство мебели</a:t>
            </a:r>
          </a:p>
        </p:txBody>
      </p:sp>
    </p:spTree>
    <p:extLst>
      <p:ext uri="{BB962C8B-B14F-4D97-AF65-F5344CB8AC3E}">
        <p14:creationId xmlns:p14="http://schemas.microsoft.com/office/powerpoint/2010/main" val="27737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Изображение" descr="Изображение"/>
          <p:cNvPicPr>
            <a:picLocks noChangeAspect="1"/>
          </p:cNvPicPr>
          <p:nvPr/>
        </p:nvPicPr>
        <p:blipFill rotWithShape="1">
          <a:blip r:embed="rId2">
            <a:extLst/>
          </a:blip>
          <a:srcRect l="2725" t="16403" r="77490" b="18037"/>
          <a:stretch/>
        </p:blipFill>
        <p:spPr>
          <a:xfrm>
            <a:off x="7866815" y="1123950"/>
            <a:ext cx="1295877" cy="40195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4" name="Группа 293"/>
          <p:cNvGrpSpPr/>
          <p:nvPr/>
        </p:nvGrpSpPr>
        <p:grpSpPr>
          <a:xfrm>
            <a:off x="3226734" y="985067"/>
            <a:ext cx="2141404" cy="1402197"/>
            <a:chOff x="3889868" y="2620339"/>
            <a:chExt cx="2141404" cy="1402197"/>
          </a:xfrm>
        </p:grpSpPr>
        <p:sp>
          <p:nvSpPr>
            <p:cNvPr id="295" name="TextBox 294"/>
            <p:cNvSpPr txBox="1"/>
            <p:nvPr/>
          </p:nvSpPr>
          <p:spPr>
            <a:xfrm>
              <a:off x="3889868" y="3314650"/>
              <a:ext cx="21414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latin typeface="DINCyr-Black"/>
                </a:rPr>
                <a:t>24%</a:t>
              </a:r>
            </a:p>
            <a:p>
              <a:pPr algn="ctr"/>
              <a:r>
                <a:rPr lang="ru-RU" sz="1000" dirty="0">
                  <a:latin typeface="DINCyr-Black"/>
                </a:rPr>
                <a:t>От всех налоговых </a:t>
              </a:r>
              <a:r>
                <a:rPr lang="ru-RU" sz="1000" dirty="0">
                  <a:latin typeface="DINCyr-Black"/>
                </a:rPr>
                <a:t/>
              </a:r>
              <a:br>
                <a:rPr lang="ru-RU" sz="1000" dirty="0">
                  <a:latin typeface="DINCyr-Black"/>
                </a:rPr>
              </a:br>
              <a:r>
                <a:rPr lang="ru-RU" sz="1000" dirty="0">
                  <a:latin typeface="DINCyr-Black"/>
                </a:rPr>
                <a:t>поступлений </a:t>
              </a:r>
              <a:r>
                <a:rPr lang="ru-RU" sz="1000" dirty="0">
                  <a:latin typeface="DINCyr-Black"/>
                </a:rPr>
                <a:t>в бюджет МО</a:t>
              </a:r>
            </a:p>
          </p:txBody>
        </p:sp>
        <p:pic>
          <p:nvPicPr>
            <p:cNvPr id="296" name="Picture 4" descr="C:\Users\DembitskiyMN\Desktop\2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992" y="2620339"/>
              <a:ext cx="805156" cy="65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8" name="TextBox 297"/>
          <p:cNvSpPr txBox="1"/>
          <p:nvPr/>
        </p:nvSpPr>
        <p:spPr>
          <a:xfrm>
            <a:off x="2625092" y="3564339"/>
            <a:ext cx="1919091" cy="70788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sz="2000" b="1" dirty="0">
                <a:latin typeface="DINCyr-Black"/>
              </a:rPr>
              <a:t>61</a:t>
            </a:r>
          </a:p>
          <a:p>
            <a:pPr algn="ctr"/>
            <a:r>
              <a:rPr lang="ru-RU" sz="1000" dirty="0">
                <a:latin typeface="DINCyr-Black"/>
              </a:rPr>
              <a:t>Индустриальный </a:t>
            </a:r>
          </a:p>
          <a:p>
            <a:pPr algn="ctr"/>
            <a:r>
              <a:rPr lang="ru-RU" sz="1000" dirty="0">
                <a:latin typeface="DINCyr-Black"/>
              </a:rPr>
              <a:t>парк</a:t>
            </a:r>
            <a:endParaRPr lang="ru-RU" sz="1000" dirty="0">
              <a:latin typeface="DINCyr-Black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4249310" y="3612278"/>
            <a:ext cx="1991099" cy="55399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sz="2000" b="1" dirty="0">
                <a:latin typeface="DINCyr-Black"/>
              </a:rPr>
              <a:t>13</a:t>
            </a:r>
          </a:p>
          <a:p>
            <a:pPr algn="ctr"/>
            <a:r>
              <a:rPr lang="ru-RU" sz="1000" dirty="0">
                <a:latin typeface="DINCyr-Black"/>
              </a:rPr>
              <a:t>Технопарков</a:t>
            </a:r>
            <a:endParaRPr lang="ru-RU" sz="1000" dirty="0">
              <a:latin typeface="DINCyr-Black"/>
            </a:endParaRPr>
          </a:p>
        </p:txBody>
      </p:sp>
      <p:grpSp>
        <p:nvGrpSpPr>
          <p:cNvPr id="308" name="Группа 307"/>
          <p:cNvGrpSpPr/>
          <p:nvPr/>
        </p:nvGrpSpPr>
        <p:grpSpPr>
          <a:xfrm>
            <a:off x="1547240" y="826516"/>
            <a:ext cx="2160667" cy="1583762"/>
            <a:chOff x="2023266" y="826515"/>
            <a:chExt cx="2160667" cy="1583762"/>
          </a:xfrm>
        </p:grpSpPr>
        <p:sp>
          <p:nvSpPr>
            <p:cNvPr id="309" name="TextBox 308"/>
            <p:cNvSpPr txBox="1"/>
            <p:nvPr/>
          </p:nvSpPr>
          <p:spPr>
            <a:xfrm>
              <a:off x="2023266" y="1610058"/>
              <a:ext cx="216066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latin typeface="DINCyr-Black"/>
                </a:rPr>
                <a:t>397 тыс.</a:t>
              </a:r>
            </a:p>
            <a:p>
              <a:pPr algn="ctr"/>
              <a:r>
                <a:rPr lang="ru-RU" sz="1000" dirty="0">
                  <a:latin typeface="DINCyr-Black"/>
                </a:rPr>
                <a:t>Человек, занятых </a:t>
              </a:r>
              <a:br>
                <a:rPr lang="ru-RU" sz="1000" dirty="0">
                  <a:latin typeface="DINCyr-Black"/>
                </a:rPr>
              </a:br>
              <a:r>
                <a:rPr lang="ru-RU" sz="1000" dirty="0">
                  <a:latin typeface="DINCyr-Black"/>
                </a:rPr>
                <a:t>в промышленности</a:t>
              </a:r>
            </a:p>
            <a:p>
              <a:pPr algn="ctr"/>
              <a:r>
                <a:rPr lang="ru-RU" sz="600" dirty="0">
                  <a:latin typeface="DINCyr-Black"/>
                </a:rPr>
                <a:t>(по полному кругу предприятий)</a:t>
              </a:r>
              <a:endParaRPr lang="ru-RU" sz="600" dirty="0">
                <a:latin typeface="DINCyr-Black"/>
              </a:endParaRPr>
            </a:p>
          </p:txBody>
        </p:sp>
        <p:pic>
          <p:nvPicPr>
            <p:cNvPr id="310" name="Picture 5" descr="C:\Users\DembitskiyMN\Desktop\3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850" y="826515"/>
              <a:ext cx="789184" cy="789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1" name="Стрелка вверх 310"/>
            <p:cNvSpPr/>
            <p:nvPr/>
          </p:nvSpPr>
          <p:spPr>
            <a:xfrm>
              <a:off x="3378864" y="1270531"/>
              <a:ext cx="144016" cy="216024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rgbClr val="000000"/>
                </a:solidFill>
                <a:latin typeface="DINCyr-Black"/>
              </a:endParaRPr>
            </a:p>
          </p:txBody>
        </p:sp>
        <p:sp>
          <p:nvSpPr>
            <p:cNvPr id="312" name="Прямоугольник 311"/>
            <p:cNvSpPr/>
            <p:nvPr/>
          </p:nvSpPr>
          <p:spPr>
            <a:xfrm>
              <a:off x="3480280" y="1247738"/>
              <a:ext cx="57900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dirty="0">
                  <a:latin typeface="DINCyr-Black"/>
                </a:rPr>
                <a:t>+1,25%</a:t>
              </a:r>
              <a:endParaRPr lang="ru-RU" sz="900" dirty="0">
                <a:latin typeface="DINCyr-Black"/>
              </a:endParaRPr>
            </a:p>
          </p:txBody>
        </p:sp>
      </p:grpSp>
      <p:grpSp>
        <p:nvGrpSpPr>
          <p:cNvPr id="313" name="Группа 312"/>
          <p:cNvGrpSpPr/>
          <p:nvPr/>
        </p:nvGrpSpPr>
        <p:grpSpPr>
          <a:xfrm>
            <a:off x="6677954" y="724840"/>
            <a:ext cx="2484739" cy="1577946"/>
            <a:chOff x="3779912" y="737482"/>
            <a:chExt cx="2484739" cy="1577945"/>
          </a:xfrm>
        </p:grpSpPr>
        <p:sp>
          <p:nvSpPr>
            <p:cNvPr id="314" name="TextBox 313"/>
            <p:cNvSpPr txBox="1"/>
            <p:nvPr/>
          </p:nvSpPr>
          <p:spPr>
            <a:xfrm>
              <a:off x="3779912" y="1638319"/>
              <a:ext cx="248473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>
                  <a:latin typeface="DINCyr-Black"/>
                </a:rPr>
                <a:t>6,9 млрд </a:t>
              </a:r>
              <a:r>
                <a:rPr lang="en-US" sz="1800" b="1" dirty="0">
                  <a:latin typeface="DINCyr-Black"/>
                </a:rPr>
                <a:t>$</a:t>
              </a:r>
              <a:r>
                <a:rPr lang="ru-RU" sz="1800" b="1" dirty="0">
                  <a:latin typeface="DINCyr-Black"/>
                </a:rPr>
                <a:t> США</a:t>
              </a:r>
            </a:p>
            <a:p>
              <a:pPr algn="ctr"/>
              <a:r>
                <a:rPr lang="ru-RU" sz="1000" dirty="0">
                  <a:latin typeface="DINCyr-Black"/>
                </a:rPr>
                <a:t>Экспорт несырьевой </a:t>
              </a:r>
              <a:br>
                <a:rPr lang="ru-RU" sz="1000" dirty="0">
                  <a:latin typeface="DINCyr-Black"/>
                </a:rPr>
              </a:br>
              <a:r>
                <a:rPr lang="ru-RU" sz="1000" dirty="0">
                  <a:latin typeface="DINCyr-Black"/>
                </a:rPr>
                <a:t>продукции</a:t>
              </a:r>
              <a:endParaRPr lang="ru-RU" sz="1000" b="1" dirty="0">
                <a:latin typeface="DINCyr-Black"/>
              </a:endParaRPr>
            </a:p>
          </p:txBody>
        </p:sp>
        <p:sp>
          <p:nvSpPr>
            <p:cNvPr id="315" name="Стрелка вверх 314"/>
            <p:cNvSpPr/>
            <p:nvPr/>
          </p:nvSpPr>
          <p:spPr>
            <a:xfrm>
              <a:off x="5382722" y="1296178"/>
              <a:ext cx="144016" cy="216024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rgbClr val="000000"/>
                </a:solidFill>
                <a:latin typeface="DINCyr-Black"/>
              </a:endParaRPr>
            </a:p>
          </p:txBody>
        </p:sp>
        <p:sp>
          <p:nvSpPr>
            <p:cNvPr id="316" name="Прямоугольник 315"/>
            <p:cNvSpPr/>
            <p:nvPr/>
          </p:nvSpPr>
          <p:spPr>
            <a:xfrm>
              <a:off x="5484138" y="1273385"/>
              <a:ext cx="41870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dirty="0">
                  <a:latin typeface="DINCyr-Black"/>
                </a:rPr>
                <a:t>+6%</a:t>
              </a:r>
              <a:endParaRPr lang="ru-RU" sz="900" dirty="0">
                <a:latin typeface="DINCyr-Black"/>
              </a:endParaRPr>
            </a:p>
          </p:txBody>
        </p:sp>
        <p:pic>
          <p:nvPicPr>
            <p:cNvPr id="317" name="Picture 2" descr="ÐÐ°ÑÑÐ¸Ð½ÐºÐ¸ Ð¿Ð¾ Ð·Ð°Ð¿ÑÐ¾ÑÑ dollar sig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847" y="737482"/>
              <a:ext cx="914867" cy="1075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3" name="Изображение" descr="Изображение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310046" y="-118413"/>
            <a:ext cx="715112" cy="1002748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Shape 143"/>
          <p:cNvSpPr txBox="1"/>
          <p:nvPr/>
        </p:nvSpPr>
        <p:spPr>
          <a:xfrm>
            <a:off x="160093" y="244411"/>
            <a:ext cx="5344844" cy="461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07" tIns="91407" rIns="91407" bIns="91407" anchor="ctr">
            <a:spAutoFit/>
          </a:bodyPr>
          <a:lstStyle>
            <a:lvl1pPr>
              <a:defRPr sz="1800"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dirty="0" smtClean="0"/>
              <a:t>   </a:t>
            </a:r>
            <a:r>
              <a:rPr lang="ru-RU" dirty="0" smtClean="0"/>
              <a:t>Обрабатывающая </a:t>
            </a:r>
            <a:r>
              <a:rPr lang="ru-RU" dirty="0"/>
              <a:t>промышленность в </a:t>
            </a:r>
            <a:r>
              <a:rPr lang="ru-RU" dirty="0" smtClean="0"/>
              <a:t>МО</a:t>
            </a:r>
            <a:endParaRPr lang="ru-RU" dirty="0"/>
          </a:p>
        </p:txBody>
      </p:sp>
      <p:sp>
        <p:nvSpPr>
          <p:cNvPr id="329" name="TextBox 328"/>
          <p:cNvSpPr txBox="1"/>
          <p:nvPr/>
        </p:nvSpPr>
        <p:spPr>
          <a:xfrm>
            <a:off x="5128818" y="1679377"/>
            <a:ext cx="1991099" cy="70788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sz="2000" b="1" dirty="0">
                <a:latin typeface="DINCyr-Black"/>
              </a:rPr>
              <a:t>110%</a:t>
            </a:r>
          </a:p>
          <a:p>
            <a:pPr algn="ctr"/>
            <a:r>
              <a:rPr lang="ru-RU" sz="1000" dirty="0">
                <a:latin typeface="DINCyr-Black"/>
              </a:rPr>
              <a:t>Индекс </a:t>
            </a:r>
            <a:r>
              <a:rPr lang="ru-RU" sz="1000" dirty="0" err="1">
                <a:latin typeface="DINCyr-Black"/>
              </a:rPr>
              <a:t>пром</a:t>
            </a:r>
            <a:r>
              <a:rPr lang="ru-RU" sz="1000" dirty="0">
                <a:latin typeface="DINCyr-Black"/>
              </a:rPr>
              <a:t>. </a:t>
            </a:r>
            <a:br>
              <a:rPr lang="ru-RU" sz="1000" dirty="0">
                <a:latin typeface="DINCyr-Black"/>
              </a:rPr>
            </a:br>
            <a:r>
              <a:rPr lang="ru-RU" sz="1000" dirty="0">
                <a:latin typeface="DINCyr-Black"/>
              </a:rPr>
              <a:t>производства</a:t>
            </a:r>
            <a:endParaRPr lang="ru-RU" sz="1000" dirty="0">
              <a:latin typeface="DINCyr-Black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5979977" y="3612278"/>
            <a:ext cx="1991099" cy="55399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sz="2000" b="1" dirty="0">
                <a:latin typeface="DINCyr-Black"/>
              </a:rPr>
              <a:t>3</a:t>
            </a:r>
          </a:p>
          <a:p>
            <a:pPr algn="ctr"/>
            <a:r>
              <a:rPr lang="ru-RU" sz="1000" dirty="0">
                <a:latin typeface="DINCyr-Black"/>
              </a:rPr>
              <a:t>Действующие ОЭЗ</a:t>
            </a:r>
            <a:endParaRPr lang="ru-RU" sz="1000" dirty="0">
              <a:latin typeface="DINCyr-Black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759117" y="3612278"/>
            <a:ext cx="1991099" cy="55399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sz="2000" b="1" dirty="0">
                <a:latin typeface="DINCyr-Black"/>
              </a:rPr>
              <a:t>122</a:t>
            </a:r>
          </a:p>
          <a:p>
            <a:pPr algn="ctr"/>
            <a:r>
              <a:rPr lang="ru-RU" sz="1000" dirty="0">
                <a:latin typeface="DINCyr-Black"/>
              </a:rPr>
              <a:t>Предприятия ОПК</a:t>
            </a:r>
            <a:endParaRPr lang="ru-RU" sz="1000" dirty="0">
              <a:latin typeface="DINCyr-Black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8395" y="769180"/>
            <a:ext cx="1919091" cy="1568288"/>
            <a:chOff x="60620" y="2485026"/>
            <a:chExt cx="1919091" cy="1568288"/>
          </a:xfrm>
        </p:grpSpPr>
        <p:sp>
          <p:nvSpPr>
            <p:cNvPr id="46" name="TextBox 45"/>
            <p:cNvSpPr txBox="1"/>
            <p:nvPr/>
          </p:nvSpPr>
          <p:spPr>
            <a:xfrm>
              <a:off x="60620" y="3314650"/>
              <a:ext cx="19190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latin typeface="DINCyr-Black"/>
                </a:rPr>
                <a:t>1 225</a:t>
              </a:r>
            </a:p>
            <a:p>
              <a:pPr algn="ctr"/>
              <a:r>
                <a:rPr lang="ru-RU" sz="1100" dirty="0">
                  <a:latin typeface="DINCyr-Black"/>
                </a:rPr>
                <a:t>Крупных и средних предприятий</a:t>
              </a:r>
            </a:p>
          </p:txBody>
        </p:sp>
        <p:pic>
          <p:nvPicPr>
            <p:cNvPr id="47" name="Picture 2" descr="C:\Users\DembitskiyMN\Desktop\1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15" y="2485026"/>
              <a:ext cx="1228611" cy="898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ÐÐ°ÑÑÐ¸Ð½ÐºÐ¸ Ð¿Ð¾ Ð·Ð°Ð¿ÑÐ¾ÑÑ ÑÑÑÐµÐ»ÐºÐ° Ð²Ð²ÐµÑÑ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DFDFE9"/>
              </a:clrFrom>
              <a:clrTo>
                <a:srgbClr val="DFDFE9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7025" r="7527" b="6470"/>
          <a:stretch/>
        </p:blipFill>
        <p:spPr bwMode="auto">
          <a:xfrm>
            <a:off x="5823063" y="1050415"/>
            <a:ext cx="602602" cy="6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factory icon vector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29" b="34898" l="36929" r="60786">
                        <a14:foregroundMark x1="58786" y1="31429" x2="58786" y2="31429"/>
                        <a14:foregroundMark x1="57786" y1="22449" x2="57786" y2="22449"/>
                        <a14:foregroundMark x1="57500" y1="16633" x2="57500" y2="16633"/>
                        <a14:foregroundMark x1="40571" y1="28571" x2="40571" y2="28571"/>
                        <a14:foregroundMark x1="44357" y1="5408" x2="44357" y2="5408"/>
                        <a14:foregroundMark x1="48643" y1="6939" x2="48643" y2="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07" t="238" r="36489" b="61190"/>
          <a:stretch/>
        </p:blipFill>
        <p:spPr bwMode="auto">
          <a:xfrm>
            <a:off x="4850766" y="2796076"/>
            <a:ext cx="901823" cy="89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atic.vecteezy.com/system/resources/previews/000/090/027/original/vector-factory-silhouette-icons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53084" r="68947" b="13823"/>
          <a:stretch/>
        </p:blipFill>
        <p:spPr bwMode="auto">
          <a:xfrm>
            <a:off x="3150488" y="2843471"/>
            <a:ext cx="992023" cy="77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tatic.vecteezy.com/system/resources/previews/000/090/027/original/vector-factory-silhouette-icons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3" b="61190"/>
          <a:stretch/>
        </p:blipFill>
        <p:spPr bwMode="auto">
          <a:xfrm>
            <a:off x="1269110" y="2843468"/>
            <a:ext cx="971109" cy="84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453695" y="2700925"/>
            <a:ext cx="1059180" cy="920881"/>
            <a:chOff x="6529895" y="2691397"/>
            <a:chExt cx="1059180" cy="920881"/>
          </a:xfrm>
        </p:grpSpPr>
        <p:pic>
          <p:nvPicPr>
            <p:cNvPr id="1040" name="Picture 16" descr="ÐÐ°ÑÑÐ¸Ð½ÐºÐ¸ Ð¿Ð¾ Ð·Ð°Ð¿ÑÐ¾ÑÑ factory icon vector"/>
            <p:cNvPicPr>
              <a:picLocks noChangeAspect="1" noChangeArrowheads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75" t="65390" r="21359" b="12387"/>
            <a:stretch/>
          </p:blipFill>
          <p:spPr bwMode="auto">
            <a:xfrm>
              <a:off x="6954829" y="2691397"/>
              <a:ext cx="634246" cy="920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ÐÐ°ÑÑÐ¸Ð½ÐºÐ¸ Ð¿Ð¾ Ð·Ð°Ð¿ÑÐ¾ÑÑ factory icon vector"/>
            <p:cNvPicPr>
              <a:picLocks noChangeAspect="1" noChangeArrowheads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32" t="40659" r="27410" b="42406"/>
            <a:stretch/>
          </p:blipFill>
          <p:spPr bwMode="auto">
            <a:xfrm>
              <a:off x="6529895" y="2969717"/>
              <a:ext cx="445628" cy="642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09911" y="4717947"/>
            <a:ext cx="336789" cy="33522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5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" descr="Изображение"/>
          <p:cNvPicPr>
            <a:picLocks noChangeAspect="1"/>
          </p:cNvPicPr>
          <p:nvPr/>
        </p:nvPicPr>
        <p:blipFill rotWithShape="1">
          <a:blip r:embed="rId3">
            <a:extLst/>
          </a:blip>
          <a:srcRect l="19993" t="15643" r="52923" b="41637"/>
          <a:stretch/>
        </p:blipFill>
        <p:spPr>
          <a:xfrm>
            <a:off x="13194" y="3003800"/>
            <a:ext cx="2476500" cy="2143549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6DDDF44-F63C-416A-8549-8AA7541005DF}"/>
              </a:ext>
            </a:extLst>
          </p:cNvPr>
          <p:cNvSpPr txBox="1"/>
          <p:nvPr/>
        </p:nvSpPr>
        <p:spPr>
          <a:xfrm>
            <a:off x="199973" y="65265"/>
            <a:ext cx="7972429" cy="565537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ru-RU" altLang="ko-KR" b="1" kern="1200" dirty="0">
                <a:solidFill>
                  <a:prstClr val="black"/>
                </a:solidFill>
                <a:latin typeface="Century Gothic" panose="020B0502020202020204" pitchFamily="34" charset="0"/>
                <a:ea typeface="맑은 고딕"/>
                <a:cs typeface="Arial" pitchFamily="34" charset="0"/>
              </a:rPr>
              <a:t>Объем отгрузки по ключевым отраслям в 2018 году (</a:t>
            </a:r>
            <a:r>
              <a:rPr lang="ru-RU" altLang="ko-KR" sz="1800" b="1" kern="1200" dirty="0">
                <a:solidFill>
                  <a:srgbClr val="0070C0"/>
                </a:solidFill>
                <a:latin typeface="Century Gothic" panose="020B0502020202020204" pitchFamily="34" charset="0"/>
                <a:ea typeface="맑은 고딕"/>
                <a:cs typeface="Arial" pitchFamily="34" charset="0"/>
              </a:rPr>
              <a:t>80% </a:t>
            </a:r>
            <a:r>
              <a:rPr lang="ru-RU" altLang="ko-KR" b="1" kern="1200" dirty="0">
                <a:solidFill>
                  <a:prstClr val="black"/>
                </a:solidFill>
                <a:latin typeface="Century Gothic" panose="020B0502020202020204" pitchFamily="34" charset="0"/>
                <a:ea typeface="맑은 고딕"/>
                <a:cs typeface="Arial" pitchFamily="34" charset="0"/>
              </a:rPr>
              <a:t>отгрузки промышленности) </a:t>
            </a:r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xmlns="" id="{EDB3EBF1-2135-42C3-B2A7-1392A17D6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18931"/>
              </p:ext>
            </p:extLst>
          </p:nvPr>
        </p:nvGraphicFramePr>
        <p:xfrm>
          <a:off x="108600" y="419648"/>
          <a:ext cx="9071912" cy="460037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6622">
                  <a:extLst>
                    <a:ext uri="{9D8B030D-6E8A-4147-A177-3AD203B41FA5}">
                      <a16:colId xmlns:a16="http://schemas.microsoft.com/office/drawing/2014/main" xmlns="" val="606261284"/>
                    </a:ext>
                  </a:extLst>
                </a:gridCol>
                <a:gridCol w="1871065">
                  <a:extLst>
                    <a:ext uri="{9D8B030D-6E8A-4147-A177-3AD203B41FA5}">
                      <a16:colId xmlns:a16="http://schemas.microsoft.com/office/drawing/2014/main" xmlns="" val="3081630810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xmlns="" val="2547665402"/>
                    </a:ext>
                  </a:extLst>
                </a:gridCol>
                <a:gridCol w="648073"/>
                <a:gridCol w="493642">
                  <a:extLst>
                    <a:ext uri="{9D8B030D-6E8A-4147-A177-3AD203B41FA5}">
                      <a16:colId xmlns:a16="http://schemas.microsoft.com/office/drawing/2014/main" xmlns="" val="347638938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29431139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755824927"/>
                    </a:ext>
                  </a:extLst>
                </a:gridCol>
                <a:gridCol w="514470">
                  <a:extLst>
                    <a:ext uri="{9D8B030D-6E8A-4147-A177-3AD203B41FA5}">
                      <a16:colId xmlns:a16="http://schemas.microsoft.com/office/drawing/2014/main" xmlns="" val="41269413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1504430070"/>
                    </a:ext>
                  </a:extLst>
                </a:gridCol>
                <a:gridCol w="719529">
                  <a:extLst>
                    <a:ext uri="{9D8B030D-6E8A-4147-A177-3AD203B41FA5}">
                      <a16:colId xmlns:a16="http://schemas.microsoft.com/office/drawing/2014/main" xmlns="" val="4070392074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№ п/п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Отрасль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ТОП налогоплательщики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Кол-во 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пр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-й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, шт.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Отгрузка, 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тыс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. руб.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Доля в отгрузке, 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Индекс 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пр-ва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, 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Произв-сть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тыс.руб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Налоги отдача, 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5971993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пищевых продуктов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ООО «МАРС»; АО «Данон Россия»;  </a:t>
                      </a:r>
                    </a:p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ООО «Мясокомбинат «Павловская Слобода»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2 485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529 614 850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21,3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111,8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1 906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5,1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8583429"/>
                  </a:ext>
                </a:extLst>
              </a:tr>
              <a:tr h="6357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готовых металлических изделий, кроме машин и оборудования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АО «Корпорация «Тактическое ракетное вооружение»; 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ОАО 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«Мытищинский машиностроительный завод»; 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ПАО 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«Долгопрудненское научно-производственное предприятие»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2 758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246 639 601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9,9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115,9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2 281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5,6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1274971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химических веществ и химических продуктов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АО «Щелково Агрохим»; АО «Воскресенские минеральные удобрения»; ООО «ХЕНКЕЛЬ РУС»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959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171 671 988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6,9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113,7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3 193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3,3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2225900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резиновых и пластмассовых изделий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АО «РЕТАЛЛ»; ООО «АЛПЛА»; 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ООО 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«ХУХТАМАКИ»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1 687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161 382 348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120,5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2 148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2,9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4638508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прочей неметаллической минеральной продукции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ООО «КНАУФ ГИПС»; ООО 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Холсим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(Рус) СМ; </a:t>
                      </a:r>
                      <a:b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ООО «Эй Джи Си 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Флэт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Гласс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Клин»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2 055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158 032 411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6,4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109,5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2 906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3,8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2477680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металлургическое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ПАО «Машиностроительный завод»; </a:t>
                      </a:r>
                      <a:b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АО «Металлургический завод «Электросталь»;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ЗАО «ИЗОТЕХ ИНВЕСТ»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257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138 196 923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5,6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110,8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2 298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5,6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573440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компьютеров, электронных и оптических изделий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АО «РПЗ»; ООО «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Сейонг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РУС»; АО «ЦНТИТОЧМАШ»; 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ПАО 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«Красногорский завод им. С.А. Зверева»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571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135 677 364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104,3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1 502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3,5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0820754"/>
                  </a:ext>
                </a:extLst>
              </a:tr>
              <a:tr h="2625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бумаги и бумажных изделий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ООО «КОФ ПАЛИТРА»; ООО «Эрисманн»; </a:t>
                      </a:r>
                      <a:b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ООО «ШАТТДЕКОР»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409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126 498 329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5,1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115,3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1 728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4,3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9056057"/>
                  </a:ext>
                </a:extLst>
              </a:tr>
              <a:tr h="3843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прочих транспортных средств и оборудования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АО «Метровагонмаш»; ЗАО «ЗЭМ РКК ЭНЕРГИЯ 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ИМ.С.П.Королева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»; АО «РСК «МиГ»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190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120 951 997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4,9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165,6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1 488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3,0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2702183"/>
                  </a:ext>
                </a:extLst>
              </a:tr>
              <a:tr h="5100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лекарственных средств и материалов, применяемых в медицинских целях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АО «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Валента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Фарм»; АО «Акрихин»; </a:t>
                      </a:r>
                      <a:b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ЗАО «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Канонфарма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Продакшн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»; ООО «КРКА-РУС»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221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120 514 802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102,4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4 602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5,1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829301"/>
                  </a:ext>
                </a:extLst>
              </a:tr>
              <a:tr h="3843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машин и оборудования, не включенных в другие группировки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АО РАА «Спецтехника»; ООО «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Данфос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»; </a:t>
                      </a:r>
                      <a:b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ООО «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Веза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»; АО «КАМПО»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1 134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109 932 871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4,4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101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2 374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3,0</a:t>
                      </a:r>
                      <a:endParaRPr lang="ru-RU" sz="900" b="1" i="0" u="none" strike="noStrike" dirty="0">
                        <a:solidFill>
                          <a:srgbClr val="FF4747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5333176"/>
                  </a:ext>
                </a:extLst>
              </a:tr>
              <a:tr h="209185"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68578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Итого: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12 726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2 019 113 484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81,3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73F7250-36AF-41C9-A658-86F33DEBDA46}"/>
              </a:ext>
            </a:extLst>
          </p:cNvPr>
          <p:cNvSpPr txBox="1"/>
          <p:nvPr/>
        </p:nvSpPr>
        <p:spPr>
          <a:xfrm>
            <a:off x="8949278" y="4928057"/>
            <a:ext cx="169089" cy="219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32"/>
            <a:fld id="{014E502E-E0CF-4AE8-B738-9A816650978A}" type="slidenum">
              <a:rPr lang="ru-RU" altLang="ko-KR" kern="1200">
                <a:solidFill>
                  <a:schemeClr val="tx1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pPr algn="ctr" defTabSz="685732"/>
              <a:t>3</a:t>
            </a:fld>
            <a:endParaRPr lang="en-US" altLang="ko-KR" kern="1200" dirty="0">
              <a:solidFill>
                <a:schemeClr val="tx1"/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12193" y="-118411"/>
            <a:ext cx="489558" cy="6864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375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" descr="Изображение"/>
          <p:cNvPicPr>
            <a:picLocks noChangeAspect="1"/>
          </p:cNvPicPr>
          <p:nvPr/>
        </p:nvPicPr>
        <p:blipFill rotWithShape="1">
          <a:blip r:embed="rId3">
            <a:extLst/>
          </a:blip>
          <a:srcRect l="19993" t="15643" r="52923" b="41637"/>
          <a:stretch/>
        </p:blipFill>
        <p:spPr>
          <a:xfrm>
            <a:off x="13194" y="3003800"/>
            <a:ext cx="2476500" cy="214354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xmlns="" id="{16B00B47-A68B-4E4D-98CC-457573F9D6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682896"/>
              </p:ext>
            </p:extLst>
          </p:nvPr>
        </p:nvGraphicFramePr>
        <p:xfrm>
          <a:off x="179514" y="627536"/>
          <a:ext cx="8800565" cy="426844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7235">
                  <a:extLst>
                    <a:ext uri="{9D8B030D-6E8A-4147-A177-3AD203B41FA5}">
                      <a16:colId xmlns:a16="http://schemas.microsoft.com/office/drawing/2014/main" xmlns="" val="3273012882"/>
                    </a:ext>
                  </a:extLst>
                </a:gridCol>
                <a:gridCol w="2094817">
                  <a:extLst>
                    <a:ext uri="{9D8B030D-6E8A-4147-A177-3AD203B41FA5}">
                      <a16:colId xmlns:a16="http://schemas.microsoft.com/office/drawing/2014/main" xmlns="" val="1579938634"/>
                    </a:ext>
                  </a:extLst>
                </a:gridCol>
                <a:gridCol w="1432364">
                  <a:extLst>
                    <a:ext uri="{9D8B030D-6E8A-4147-A177-3AD203B41FA5}">
                      <a16:colId xmlns:a16="http://schemas.microsoft.com/office/drawing/2014/main" xmlns="" val="3752788477"/>
                    </a:ext>
                  </a:extLst>
                </a:gridCol>
                <a:gridCol w="792088"/>
                <a:gridCol w="504056">
                  <a:extLst>
                    <a:ext uri="{9D8B030D-6E8A-4147-A177-3AD203B41FA5}">
                      <a16:colId xmlns:a16="http://schemas.microsoft.com/office/drawing/2014/main" xmlns="" val="111423386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34149062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40542504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95374749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3514804395"/>
                    </a:ext>
                  </a:extLst>
                </a:gridCol>
                <a:gridCol w="591653">
                  <a:extLst>
                    <a:ext uri="{9D8B030D-6E8A-4147-A177-3AD203B41FA5}">
                      <a16:colId xmlns:a16="http://schemas.microsoft.com/office/drawing/2014/main" xmlns="" val="439008746"/>
                    </a:ext>
                  </a:extLst>
                </a:gridCol>
              </a:tblGrid>
              <a:tr h="332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№ п/п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Отрасль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ТОП налогоплательщики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Кол-во </a:t>
                      </a:r>
                      <a:r>
                        <a:rPr lang="ru-RU" sz="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пр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-й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, шт.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Отгрузка, тыс. руб.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Доля в отгрузке, 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Индекс </a:t>
                      </a:r>
                      <a:r>
                        <a:rPr lang="ru-RU" sz="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произв-ва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, 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Произв-сть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тыс.руб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Налоги отдача, 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2259414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напитков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ЗАО «Московская Пивоваренная компания»; АО «САН 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ИнБЕВ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»; </a:t>
                      </a:r>
                      <a:b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ООО «Георгиевский»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313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99 561 634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4,0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120,8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3 584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18,1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6556462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электрического оборудования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ООО «ЛГ Электроникс РУС»;</a:t>
                      </a:r>
                    </a:p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АО НПП «Исток»; ЗАО Научно-внедренческое предприятие «Болид»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573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79 134 858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3,2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111,8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1 500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3,5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5310932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Ремонт и монтаж машин и оборудования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АО «Газпром 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Центрэнергогаз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»;</a:t>
                      </a:r>
                    </a:p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ООО «НТС-Лидер»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1715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57 485 325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2,3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107,1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3 621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3,5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5875890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Обработка древесины и производство изделий из дерева и пробки, кроме мебели, производство изделий из соломки и материалов для плетения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ООО «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Кроношпан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»; </a:t>
                      </a:r>
                      <a:b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ЗАО ПО «Одинцово»; </a:t>
                      </a:r>
                    </a:p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ООО «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Теремъ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-Плюс»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1359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47 063 484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1,9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104,1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905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3,5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881486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мебели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ООО «ДОК-15»; АО МК «Шатура»;</a:t>
                      </a:r>
                    </a:p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ООО «Живые Диваны»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1661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39 623 288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1,6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86,6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1 813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3,5</a:t>
                      </a:r>
                      <a:endParaRPr lang="ru-RU" sz="900" b="1" i="0" u="none" strike="noStrike" dirty="0">
                        <a:solidFill>
                          <a:srgbClr val="FF4747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5674439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автотранспортных средств, прицепов и полуприцепов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ООО «ЛИАЗ»; ООО «Мега Драйв»;</a:t>
                      </a:r>
                    </a:p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ООО «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Бецема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157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37 470 665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188,3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1 178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2951470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Деятельность полиграфическая и копирование носителей информации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АО «НПО 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Криптен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»; ЗАО «ГК АККОРД»;</a:t>
                      </a:r>
                    </a:p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ООО «ИМПРЕСС АРТ»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705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27 410 937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1,1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107,8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1 506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4,3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9850316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текстильных изделий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ОАО «Фабрика Знамя Труда»;</a:t>
                      </a:r>
                    </a:p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ООО «БЕЛЛА»; ООО «КОТТОН 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Клаб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».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610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23 593 504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0,9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109,8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1 250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2,8</a:t>
                      </a:r>
                      <a:endParaRPr lang="ru-RU" sz="900" b="1" i="0" u="none" strike="noStrike" dirty="0">
                        <a:solidFill>
                          <a:srgbClr val="FF4747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4054752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одежды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ООО «ФАБРИКА ПАНТЕЛЕМОНЕ»;</a:t>
                      </a:r>
                    </a:p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ООО «ДРЕСС КОД КАШИРКА»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1142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20 492 761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159,3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1 520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2,8</a:t>
                      </a:r>
                      <a:endParaRPr lang="ru-RU" sz="900" b="1" i="0" u="none" strike="noStrike" dirty="0">
                        <a:solidFill>
                          <a:srgbClr val="FF4747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698536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прочих готовых изделий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533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14 859 867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0,6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118,9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579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3,5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8393874"/>
                  </a:ext>
                </a:extLst>
              </a:tr>
              <a:tr h="3843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кокса и нефтепродуктов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АО «МОСКОКС»;</a:t>
                      </a:r>
                    </a:p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ООО «НПЗ Холдинг»;</a:t>
                      </a:r>
                    </a:p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АО МЗСМ «Газпромнефть»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10 444 874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0,4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99,6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4 990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3,6</a:t>
                      </a:r>
                      <a:endParaRPr lang="ru-RU" sz="900" b="1" i="0" u="none" strike="noStrike" dirty="0">
                        <a:solidFill>
                          <a:srgbClr val="FF4747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3351990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кожи и изделий из кожи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АО «Егорьевск-Обувь»; АО «ПАРИТЕТ»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130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6 448 575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0,3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110,6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1 627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2,0</a:t>
                      </a:r>
                      <a:endParaRPr lang="ru-RU" sz="900" b="1" i="0" u="none" strike="noStrike" dirty="0">
                        <a:solidFill>
                          <a:srgbClr val="FF4747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18889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ИТОГО: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8 959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463 589 772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E9C748-884B-49D9-AC4C-E3169B27046B}"/>
              </a:ext>
            </a:extLst>
          </p:cNvPr>
          <p:cNvSpPr txBox="1"/>
          <p:nvPr/>
        </p:nvSpPr>
        <p:spPr>
          <a:xfrm>
            <a:off x="-34330" y="65265"/>
            <a:ext cx="7486650" cy="34624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ru-RU" altLang="ko-KR" b="1" kern="1200" dirty="0">
                <a:solidFill>
                  <a:prstClr val="black"/>
                </a:solidFill>
                <a:latin typeface="Century Gothic" panose="020B0502020202020204" pitchFamily="34" charset="0"/>
                <a:ea typeface="맑은 고딕"/>
                <a:cs typeface="Arial" pitchFamily="34" charset="0"/>
              </a:rPr>
              <a:t>Объем отгрузки по отраслям в 2018 году (</a:t>
            </a:r>
            <a:r>
              <a:rPr lang="ru-RU" altLang="ko-KR" sz="1800" b="1" kern="1200" dirty="0">
                <a:solidFill>
                  <a:srgbClr val="FF0000"/>
                </a:solidFill>
                <a:latin typeface="Century Gothic" panose="020B0502020202020204" pitchFamily="34" charset="0"/>
                <a:ea typeface="맑은 고딕"/>
                <a:cs typeface="Arial" pitchFamily="34" charset="0"/>
              </a:rPr>
              <a:t>20% </a:t>
            </a:r>
            <a:r>
              <a:rPr lang="ru-RU" altLang="ko-KR" b="1" kern="1200" dirty="0">
                <a:solidFill>
                  <a:prstClr val="black"/>
                </a:solidFill>
                <a:latin typeface="Century Gothic" panose="020B0502020202020204" pitchFamily="34" charset="0"/>
                <a:ea typeface="맑은 고딕"/>
                <a:cs typeface="Arial" pitchFamily="34" charset="0"/>
              </a:rPr>
              <a:t>отгрузки промышленности)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ED9541-E43C-458E-A9AA-4CEAEBF4AF2B}"/>
              </a:ext>
            </a:extLst>
          </p:cNvPr>
          <p:cNvSpPr txBox="1"/>
          <p:nvPr/>
        </p:nvSpPr>
        <p:spPr>
          <a:xfrm>
            <a:off x="8892482" y="4803419"/>
            <a:ext cx="169089" cy="219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49"/>
            <a:fld id="{014E502E-E0CF-4AE8-B738-9A816650978A}" type="slidenum">
              <a:rPr lang="ru-RU" altLang="ko-KR" kern="1200">
                <a:solidFill>
                  <a:schemeClr val="tx1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pPr algn="ctr" defTabSz="685749"/>
              <a:t>4</a:t>
            </a:fld>
            <a:endParaRPr lang="en-US" altLang="ko-KR" kern="1200" dirty="0">
              <a:solidFill>
                <a:schemeClr val="tx1"/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12193" y="-118411"/>
            <a:ext cx="489558" cy="6864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924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0BC86B-764E-46EB-9E65-B28B2EFA0F4A}"/>
              </a:ext>
            </a:extLst>
          </p:cNvPr>
          <p:cNvSpPr txBox="1"/>
          <p:nvPr/>
        </p:nvSpPr>
        <p:spPr>
          <a:xfrm>
            <a:off x="159853" y="101009"/>
            <a:ext cx="9747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49"/>
            <a:r>
              <a:rPr lang="ru-RU" altLang="ko-KR" sz="700" b="1" kern="1200" dirty="0">
                <a:solidFill>
                  <a:prstClr val="white"/>
                </a:solidFill>
                <a:latin typeface="Calibri" panose="020F0502020204030204"/>
                <a:ea typeface="맑은 고딕"/>
                <a:cs typeface="+mn-cs"/>
              </a:rPr>
              <a:t>3</a:t>
            </a:r>
            <a:endParaRPr lang="en-US" altLang="ko-KR" sz="700" b="1" kern="1200" dirty="0">
              <a:solidFill>
                <a:prstClr val="white"/>
              </a:solidFill>
              <a:latin typeface="Calibri" panose="020F0502020204030204"/>
              <a:ea typeface="맑은 고딕"/>
              <a:cs typeface="+mn-cs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424BA886-D879-4E77-93EC-EEE026460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556142"/>
              </p:ext>
            </p:extLst>
          </p:nvPr>
        </p:nvGraphicFramePr>
        <p:xfrm>
          <a:off x="233163" y="536382"/>
          <a:ext cx="8721758" cy="415166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4465">
                  <a:extLst>
                    <a:ext uri="{9D8B030D-6E8A-4147-A177-3AD203B41FA5}">
                      <a16:colId xmlns:a16="http://schemas.microsoft.com/office/drawing/2014/main" xmlns="" val="2306693471"/>
                    </a:ext>
                  </a:extLst>
                </a:gridCol>
                <a:gridCol w="3242284">
                  <a:extLst>
                    <a:ext uri="{9D8B030D-6E8A-4147-A177-3AD203B41FA5}">
                      <a16:colId xmlns:a16="http://schemas.microsoft.com/office/drawing/2014/main" xmlns="" val="308163081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10607266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89422462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3252349701"/>
                    </a:ext>
                  </a:extLst>
                </a:gridCol>
                <a:gridCol w="1085707">
                  <a:extLst>
                    <a:ext uri="{9D8B030D-6E8A-4147-A177-3AD203B41FA5}">
                      <a16:colId xmlns:a16="http://schemas.microsoft.com/office/drawing/2014/main" xmlns="" val="1353628801"/>
                    </a:ext>
                  </a:extLst>
                </a:gridCol>
                <a:gridCol w="848942">
                  <a:extLst>
                    <a:ext uri="{9D8B030D-6E8A-4147-A177-3AD203B41FA5}">
                      <a16:colId xmlns:a16="http://schemas.microsoft.com/office/drawing/2014/main" xmlns="" val="755824927"/>
                    </a:ext>
                  </a:extLst>
                </a:gridCol>
              </a:tblGrid>
              <a:tr h="615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№ п/п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Наименование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Индекс производства МО 2018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Индекс производства РФ 2018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Индекс производства МО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Индекс производства РФ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Динамика производства ЕС 2017/2016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5971993"/>
                  </a:ext>
                </a:extLst>
              </a:tr>
              <a:tr h="2463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пищевых продуктов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111,8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104,9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112,1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104,2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102,6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8583429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готовых металлических изделий, кроме машин и оборудования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115,9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101,3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105,2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103,4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105,0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1274971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химических веществ и химических продуктов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113,7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102,7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101,4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105,1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91,7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2225900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резиновых и пластмассовых изделий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120,5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102,4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107,5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103,8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103,9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4638508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прочей неметаллической минеральной продукции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109,5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104,4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99,8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111,2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96,9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2477680"/>
                  </a:ext>
                </a:extLst>
              </a:tr>
              <a:tr h="2676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металлургическое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110,8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101,7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100,9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100,1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107,4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573440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компьютеров, электронных и оптических изделий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104,3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98,5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101,2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98,3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91,6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0820754"/>
                  </a:ext>
                </a:extLst>
              </a:tr>
              <a:tr h="2676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бумаги и бумажных изделий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115,3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112,6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104,6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106,9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104,7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9056057"/>
                  </a:ext>
                </a:extLst>
              </a:tr>
              <a:tr h="3622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прочих транспортных средств и оборудования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165,6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97,8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105,4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106,3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2702183"/>
                  </a:ext>
                </a:extLst>
              </a:tr>
              <a:tr h="4800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лекарственных средств и материалов, применяемых в медицинских целях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102,4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108,2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108,5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112,7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110,9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829301"/>
                  </a:ext>
                </a:extLst>
              </a:tr>
              <a:tr h="3520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машин и оборудования, не включенных в другие группировки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99,4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4747"/>
                          </a:solidFill>
                          <a:effectLst/>
                          <a:latin typeface="Century Gothic" panose="020B0502020202020204" pitchFamily="34" charset="0"/>
                        </a:rPr>
                        <a:t>102,8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106,8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106,9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53331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B6E303-7033-4773-BE9C-D8161E32AA75}"/>
              </a:ext>
            </a:extLst>
          </p:cNvPr>
          <p:cNvSpPr txBox="1"/>
          <p:nvPr/>
        </p:nvSpPr>
        <p:spPr>
          <a:xfrm>
            <a:off x="8939154" y="4875125"/>
            <a:ext cx="16908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49"/>
            <a:fld id="{014E502E-E0CF-4AE8-B738-9A816650978A}" type="slidenum">
              <a:rPr lang="ru-RU" altLang="ko-KR" kern="1200">
                <a:solidFill>
                  <a:schemeClr val="tx1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pPr algn="ctr" defTabSz="685749"/>
              <a:t>5</a:t>
            </a:fld>
            <a:endParaRPr lang="en-US" altLang="ko-KR" kern="1200" dirty="0">
              <a:solidFill>
                <a:schemeClr val="tx1"/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CB3918-CB74-4E5D-80F3-DC91A6797E14}"/>
              </a:ext>
            </a:extLst>
          </p:cNvPr>
          <p:cNvSpPr txBox="1"/>
          <p:nvPr/>
        </p:nvSpPr>
        <p:spPr>
          <a:xfrm>
            <a:off x="781454" y="87468"/>
            <a:ext cx="7486650" cy="28853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ru-RU" altLang="ko-KR" b="1" kern="1200" dirty="0">
                <a:solidFill>
                  <a:prstClr val="black"/>
                </a:solidFill>
                <a:latin typeface="Century Gothic" panose="020B0502020202020204" pitchFamily="34" charset="0"/>
                <a:ea typeface="맑은 고딕"/>
                <a:cs typeface="Arial" pitchFamily="34" charset="0"/>
              </a:rPr>
              <a:t>Динамика производства по ключевым отраслям за 2017- 2018 гг.</a:t>
            </a:r>
          </a:p>
        </p:txBody>
      </p:sp>
    </p:spTree>
    <p:extLst>
      <p:ext uri="{BB962C8B-B14F-4D97-AF65-F5344CB8AC3E}">
        <p14:creationId xmlns:p14="http://schemas.microsoft.com/office/powerpoint/2010/main" val="18585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Изображение" descr="Изображение"/>
          <p:cNvPicPr>
            <a:picLocks noChangeAspect="1"/>
          </p:cNvPicPr>
          <p:nvPr/>
        </p:nvPicPr>
        <p:blipFill rotWithShape="1">
          <a:blip r:embed="rId2">
            <a:extLst/>
          </a:blip>
          <a:srcRect l="28576" t="15642" r="52923" b="45377"/>
          <a:stretch/>
        </p:blipFill>
        <p:spPr>
          <a:xfrm flipH="1">
            <a:off x="7452321" y="3187601"/>
            <a:ext cx="1691680" cy="19559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D89EB3-7826-407A-A1B9-5E823CDA81DA}"/>
              </a:ext>
            </a:extLst>
          </p:cNvPr>
          <p:cNvSpPr txBox="1"/>
          <p:nvPr/>
        </p:nvSpPr>
        <p:spPr>
          <a:xfrm>
            <a:off x="1690629" y="123480"/>
            <a:ext cx="5422032" cy="42449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914333">
              <a:lnSpc>
                <a:spcPct val="114000"/>
              </a:lnSpc>
              <a:defRPr/>
            </a:pPr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rPr>
              <a:t>80%</a:t>
            </a:r>
            <a:r>
              <a:rPr lang="ru-RU" sz="2000" b="1" dirty="0">
                <a:latin typeface="Century Gothic" panose="020B0502020202020204" pitchFamily="34" charset="0"/>
                <a:ea typeface="+mn-ea"/>
                <a:cs typeface="Times New Roman" pitchFamily="18" charset="0"/>
              </a:rPr>
              <a:t> </a:t>
            </a:r>
            <a:r>
              <a:rPr lang="ru-RU" sz="2000" b="1" dirty="0">
                <a:latin typeface="Century Gothic" panose="020B0502020202020204" pitchFamily="34" charset="0"/>
                <a:cs typeface="Times New Roman" pitchFamily="18" charset="0"/>
              </a:rPr>
              <a:t>отгрузки дают </a:t>
            </a:r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itchFamily="18" charset="0"/>
              </a:rPr>
              <a:t>11</a:t>
            </a:r>
            <a:r>
              <a:rPr lang="ru-RU" sz="2000" b="1" dirty="0">
                <a:latin typeface="Century Gothic" panose="020B0502020202020204" pitchFamily="34" charset="0"/>
                <a:cs typeface="Times New Roman" pitchFamily="18" charset="0"/>
              </a:rPr>
              <a:t> отраслей, в т.ч.: </a:t>
            </a:r>
            <a:endParaRPr lang="ru-RU" sz="200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D9E567-454D-4495-9981-4B0C4CDC6B64}"/>
              </a:ext>
            </a:extLst>
          </p:cNvPr>
          <p:cNvSpPr txBox="1"/>
          <p:nvPr/>
        </p:nvSpPr>
        <p:spPr>
          <a:xfrm>
            <a:off x="272984" y="720878"/>
            <a:ext cx="2820665" cy="85869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914333">
              <a:lnSpc>
                <a:spcPct val="114000"/>
              </a:lnSpc>
              <a:defRPr/>
            </a:pPr>
            <a:r>
              <a:rPr lang="ru-RU" sz="1500" b="1" dirty="0">
                <a:latin typeface="Century Gothic" panose="020B0502020202020204" pitchFamily="34" charset="0"/>
                <a:cs typeface="Times New Roman" pitchFamily="18" charset="0"/>
              </a:rPr>
              <a:t>отрасли </a:t>
            </a:r>
            <a:endParaRPr lang="ru-RU" sz="1500" b="1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 defTabSz="914333">
              <a:lnSpc>
                <a:spcPct val="114000"/>
              </a:lnSpc>
              <a:defRPr/>
            </a:pPr>
            <a:r>
              <a:rPr lang="ru-RU" sz="1500" b="1" dirty="0">
                <a:latin typeface="Century Gothic" panose="020B0502020202020204" pitchFamily="34" charset="0"/>
                <a:cs typeface="Times New Roman" pitchFamily="18" charset="0"/>
              </a:rPr>
              <a:t>с налоговой отдачей</a:t>
            </a:r>
          </a:p>
          <a:p>
            <a:pPr algn="ctr" defTabSz="914333">
              <a:lnSpc>
                <a:spcPct val="114000"/>
              </a:lnSpc>
              <a:defRPr/>
            </a:pPr>
            <a:r>
              <a:rPr lang="ru-RU" sz="15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itchFamily="18" charset="0"/>
              </a:rPr>
              <a:t>выше</a:t>
            </a:r>
            <a:r>
              <a:rPr lang="ru-RU" sz="1500" b="1" dirty="0">
                <a:latin typeface="Century Gothic" panose="020B0502020202020204" pitchFamily="34" charset="0"/>
                <a:cs typeface="Times New Roman" pitchFamily="18" charset="0"/>
              </a:rPr>
              <a:t> среднего</a:t>
            </a:r>
            <a:r>
              <a:rPr lang="ru-RU" sz="1500" b="1" dirty="0">
                <a:latin typeface="Century Gothic" panose="020B0502020202020204" pitchFamily="34" charset="0"/>
                <a:cs typeface="Times New Roman" pitchFamily="18" charset="0"/>
              </a:rPr>
              <a:t>: </a:t>
            </a:r>
            <a:endParaRPr lang="ru-RU" sz="150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A866875-5747-4524-9985-A5694F0B73EF}"/>
              </a:ext>
            </a:extLst>
          </p:cNvPr>
          <p:cNvSpPr/>
          <p:nvPr/>
        </p:nvSpPr>
        <p:spPr>
          <a:xfrm>
            <a:off x="260697" y="2218072"/>
            <a:ext cx="2695254" cy="253916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fontAlgn="t"/>
            <a:r>
              <a:rPr lang="ru-RU" sz="1200" dirty="0">
                <a:latin typeface="Century Gothic" panose="020B0502020202020204" pitchFamily="34" charset="0"/>
              </a:rPr>
              <a:t>Производство металлургическое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7BCA044-B481-46B0-9456-38E7AACC3CD5}"/>
              </a:ext>
            </a:extLst>
          </p:cNvPr>
          <p:cNvSpPr/>
          <p:nvPr/>
        </p:nvSpPr>
        <p:spPr>
          <a:xfrm>
            <a:off x="260700" y="2610934"/>
            <a:ext cx="2752049" cy="253916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fontAlgn="t"/>
            <a:r>
              <a:rPr lang="ru-RU" sz="1200" dirty="0">
                <a:latin typeface="Century Gothic" panose="020B0502020202020204" pitchFamily="34" charset="0"/>
              </a:rPr>
              <a:t>Производство пищевых продуктов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51354CB-4EE7-4A19-A2EC-10C5F04130F3}"/>
              </a:ext>
            </a:extLst>
          </p:cNvPr>
          <p:cNvSpPr/>
          <p:nvPr/>
        </p:nvSpPr>
        <p:spPr>
          <a:xfrm>
            <a:off x="260697" y="3003798"/>
            <a:ext cx="4140948" cy="438581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fontAlgn="t"/>
            <a:r>
              <a:rPr lang="ru-RU" sz="1200" dirty="0">
                <a:latin typeface="Century Gothic" panose="020B0502020202020204" pitchFamily="34" charset="0"/>
              </a:rPr>
              <a:t>Производство лекарственных средств </a:t>
            </a:r>
          </a:p>
          <a:p>
            <a:pPr fontAlgn="t"/>
            <a:r>
              <a:rPr lang="ru-RU" sz="1200" dirty="0">
                <a:latin typeface="Century Gothic" panose="020B0502020202020204" pitchFamily="34" charset="0"/>
              </a:rPr>
              <a:t>и материалов, применяемых в медицинских целях</a:t>
            </a:r>
          </a:p>
        </p:txBody>
      </p:sp>
      <p:pic>
        <p:nvPicPr>
          <p:cNvPr id="20" name="Picture 3" descr="C:\Users\DembitskiyMN\Desktop\double-right.png">
            <a:extLst>
              <a:ext uri="{FF2B5EF4-FFF2-40B4-BE49-F238E27FC236}">
                <a16:creationId xmlns:a16="http://schemas.microsoft.com/office/drawing/2014/main" xmlns="" id="{CF413B22-8AB4-40CC-B404-AE675B8EA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59102" y="3721413"/>
            <a:ext cx="443825" cy="4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2C64C37-5C45-4920-8134-C11DA5EC0DC0}"/>
              </a:ext>
            </a:extLst>
          </p:cNvPr>
          <p:cNvSpPr/>
          <p:nvPr/>
        </p:nvSpPr>
        <p:spPr>
          <a:xfrm>
            <a:off x="14659" y="4153885"/>
            <a:ext cx="4210127" cy="561692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algn="ctr" fontAlgn="t"/>
            <a:r>
              <a:rPr lang="ru-RU" sz="1600" dirty="0">
                <a:latin typeface="Century Gothic" panose="020B0502020202020204" pitchFamily="34" charset="0"/>
              </a:rPr>
              <a:t>Необходимы </a:t>
            </a:r>
            <a:r>
              <a:rPr lang="ru-RU" sz="1600" dirty="0">
                <a:latin typeface="Century Gothic" panose="020B0502020202020204" pitchFamily="34" charset="0"/>
              </a:rPr>
              <a:t>меры</a:t>
            </a:r>
            <a:endParaRPr lang="ru-RU" sz="1600" dirty="0">
              <a:latin typeface="Century Gothic" panose="020B0502020202020204" pitchFamily="34" charset="0"/>
            </a:endParaRPr>
          </a:p>
          <a:p>
            <a:pPr algn="ctr" fontAlgn="t"/>
            <a:r>
              <a:rPr lang="ru-RU" sz="1600" b="1" u="sng" dirty="0">
                <a:latin typeface="Century Gothic" panose="020B0502020202020204" pitchFamily="34" charset="0"/>
              </a:rPr>
              <a:t>по увеличению </a:t>
            </a:r>
            <a:r>
              <a:rPr lang="ru-RU" sz="1600" b="1" u="sng" dirty="0">
                <a:latin typeface="Century Gothic" panose="020B0502020202020204" pitchFamily="34" charset="0"/>
              </a:rPr>
              <a:t>темпов роста отгрузки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6B6CC5E-655C-4960-BED8-FE2E558C8C33}"/>
              </a:ext>
            </a:extLst>
          </p:cNvPr>
          <p:cNvSpPr txBox="1"/>
          <p:nvPr/>
        </p:nvSpPr>
        <p:spPr>
          <a:xfrm>
            <a:off x="5380027" y="687157"/>
            <a:ext cx="2913217" cy="85869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914333">
              <a:lnSpc>
                <a:spcPct val="114000"/>
              </a:lnSpc>
              <a:defRPr/>
            </a:pPr>
            <a:r>
              <a:rPr lang="ru-RU" sz="1500" b="1" dirty="0">
                <a:latin typeface="Century Gothic" panose="020B0502020202020204" pitchFamily="34" charset="0"/>
                <a:cs typeface="Times New Roman" pitchFamily="18" charset="0"/>
              </a:rPr>
              <a:t>отраслей </a:t>
            </a:r>
            <a:endParaRPr lang="ru-RU" sz="1500" b="1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 defTabSz="914333">
              <a:lnSpc>
                <a:spcPct val="114000"/>
              </a:lnSpc>
              <a:defRPr/>
            </a:pPr>
            <a:r>
              <a:rPr lang="ru-RU" sz="1500" b="1" dirty="0">
                <a:latin typeface="Century Gothic" panose="020B0502020202020204" pitchFamily="34" charset="0"/>
                <a:cs typeface="Times New Roman" pitchFamily="18" charset="0"/>
              </a:rPr>
              <a:t>с налоговой отдачей</a:t>
            </a:r>
          </a:p>
          <a:p>
            <a:pPr algn="ctr" defTabSz="914333">
              <a:lnSpc>
                <a:spcPct val="114000"/>
              </a:lnSpc>
              <a:defRPr/>
            </a:pPr>
            <a:r>
              <a:rPr lang="ru-RU" sz="15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ниже</a:t>
            </a:r>
            <a:r>
              <a:rPr lang="ru-RU" sz="1500" b="1" dirty="0">
                <a:latin typeface="Century Gothic" panose="020B0502020202020204" pitchFamily="34" charset="0"/>
                <a:cs typeface="Times New Roman" pitchFamily="18" charset="0"/>
              </a:rPr>
              <a:t> среднего</a:t>
            </a:r>
            <a:r>
              <a:rPr lang="ru-RU" sz="1500" b="1" dirty="0">
                <a:latin typeface="Century Gothic" panose="020B0502020202020204" pitchFamily="34" charset="0"/>
                <a:cs typeface="Times New Roman" pitchFamily="18" charset="0"/>
              </a:rPr>
              <a:t>: </a:t>
            </a:r>
            <a:endParaRPr lang="ru-RU" sz="150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8A5D442-CA2D-4394-A31E-521BEF77B056}"/>
              </a:ext>
            </a:extLst>
          </p:cNvPr>
          <p:cNvSpPr/>
          <p:nvPr/>
        </p:nvSpPr>
        <p:spPr>
          <a:xfrm>
            <a:off x="4910507" y="1630021"/>
            <a:ext cx="4233495" cy="253916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fontAlgn="t"/>
            <a:r>
              <a:rPr lang="ru-RU" sz="1200" dirty="0">
                <a:latin typeface="Century Gothic" panose="020B0502020202020204" pitchFamily="34" charset="0"/>
              </a:rPr>
              <a:t>Производство бумаги и бумажных изделий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3B7CD0C-9FA6-4754-81D6-EA669043FD09}"/>
              </a:ext>
            </a:extLst>
          </p:cNvPr>
          <p:cNvSpPr/>
          <p:nvPr/>
        </p:nvSpPr>
        <p:spPr>
          <a:xfrm>
            <a:off x="4910507" y="1912675"/>
            <a:ext cx="4233495" cy="253916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fontAlgn="t"/>
            <a:r>
              <a:rPr lang="ru-RU" sz="1200" dirty="0">
                <a:latin typeface="Century Gothic" panose="020B0502020202020204" pitchFamily="34" charset="0"/>
              </a:rPr>
              <a:t>Производство прочей </a:t>
            </a:r>
            <a:r>
              <a:rPr lang="ru-RU" sz="1200" dirty="0">
                <a:latin typeface="Century Gothic" panose="020B0502020202020204" pitchFamily="34" charset="0"/>
              </a:rPr>
              <a:t>неметалл. мин. </a:t>
            </a:r>
            <a:r>
              <a:rPr lang="ru-RU" sz="1200" dirty="0">
                <a:latin typeface="Century Gothic" panose="020B0502020202020204" pitchFamily="34" charset="0"/>
              </a:rPr>
              <a:t>продукции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0C6EE4D-213E-4C01-B099-CD2F3733003A}"/>
              </a:ext>
            </a:extLst>
          </p:cNvPr>
          <p:cNvSpPr/>
          <p:nvPr/>
        </p:nvSpPr>
        <p:spPr>
          <a:xfrm>
            <a:off x="4910507" y="2195329"/>
            <a:ext cx="4233495" cy="253916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fontAlgn="t"/>
            <a:r>
              <a:rPr lang="ru-RU" sz="1200" dirty="0">
                <a:latin typeface="Century Gothic" panose="020B0502020202020204" pitchFamily="34" charset="0"/>
              </a:rPr>
              <a:t>Производство </a:t>
            </a:r>
            <a:r>
              <a:rPr lang="ru-RU" sz="1200" dirty="0">
                <a:latin typeface="Century Gothic" panose="020B0502020202020204" pitchFamily="34" charset="0"/>
              </a:rPr>
              <a:t>комп-в</a:t>
            </a:r>
            <a:r>
              <a:rPr lang="ru-RU" sz="1200" dirty="0">
                <a:latin typeface="Century Gothic" panose="020B0502020202020204" pitchFamily="34" charset="0"/>
              </a:rPr>
              <a:t>, электронных и </a:t>
            </a:r>
            <a:r>
              <a:rPr lang="ru-RU" sz="1200" dirty="0">
                <a:latin typeface="Century Gothic" panose="020B0502020202020204" pitchFamily="34" charset="0"/>
              </a:rPr>
              <a:t>опт-ких </a:t>
            </a:r>
            <a:r>
              <a:rPr lang="ru-RU" sz="1200" dirty="0" err="1">
                <a:latin typeface="Century Gothic" panose="020B0502020202020204" pitchFamily="34" charset="0"/>
              </a:rPr>
              <a:t>изд</a:t>
            </a:r>
            <a:r>
              <a:rPr lang="ru-RU" sz="1200" dirty="0">
                <a:latin typeface="Century Gothic" panose="020B0502020202020204" pitchFamily="34" charset="0"/>
              </a:rPr>
              <a:t>-й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pic>
        <p:nvPicPr>
          <p:cNvPr id="29" name="Picture 3" descr="C:\Users\DembitskiyMN\Desktop\double-right.png">
            <a:extLst>
              <a:ext uri="{FF2B5EF4-FFF2-40B4-BE49-F238E27FC236}">
                <a16:creationId xmlns:a16="http://schemas.microsoft.com/office/drawing/2014/main" xmlns="" id="{F0B09A74-216B-4E8A-A7E2-9943F7F3A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42514" y="3661732"/>
            <a:ext cx="443825" cy="42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67C062E7-6BFA-497D-AC6B-622F03F54FC1}"/>
              </a:ext>
            </a:extLst>
          </p:cNvPr>
          <p:cNvSpPr/>
          <p:nvPr/>
        </p:nvSpPr>
        <p:spPr>
          <a:xfrm>
            <a:off x="4421475" y="4145590"/>
            <a:ext cx="4722526" cy="807913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 fontAlgn="t"/>
            <a:r>
              <a:rPr lang="ru-RU" sz="1600" dirty="0">
                <a:latin typeface="Century Gothic" panose="020B0502020202020204" pitchFamily="34" charset="0"/>
              </a:rPr>
              <a:t>Необходимы </a:t>
            </a:r>
            <a:r>
              <a:rPr lang="ru-RU" sz="1600" dirty="0">
                <a:latin typeface="Century Gothic" panose="020B0502020202020204" pitchFamily="34" charset="0"/>
              </a:rPr>
              <a:t>меры</a:t>
            </a:r>
            <a:endParaRPr lang="ru-RU" sz="1600" dirty="0">
              <a:latin typeface="Century Gothic" panose="020B0502020202020204" pitchFamily="34" charset="0"/>
            </a:endParaRPr>
          </a:p>
          <a:p>
            <a:pPr algn="ctr" fontAlgn="t"/>
            <a:r>
              <a:rPr lang="ru-RU" sz="1600" b="1" u="sng" dirty="0">
                <a:latin typeface="Century Gothic" panose="020B0502020202020204" pitchFamily="34" charset="0"/>
              </a:rPr>
              <a:t>по увеличению </a:t>
            </a:r>
            <a:r>
              <a:rPr lang="ru-RU" sz="1600" b="1" u="sng" dirty="0">
                <a:latin typeface="Century Gothic" panose="020B0502020202020204" pitchFamily="34" charset="0"/>
              </a:rPr>
              <a:t>налоговой отдачи </a:t>
            </a:r>
            <a:r>
              <a:rPr lang="ru-RU" sz="1600" b="1" u="sng" dirty="0">
                <a:latin typeface="Century Gothic" panose="020B0502020202020204" pitchFamily="34" charset="0"/>
              </a:rPr>
              <a:t/>
            </a:r>
            <a:br>
              <a:rPr lang="ru-RU" sz="1600" b="1" u="sng" dirty="0">
                <a:latin typeface="Century Gothic" panose="020B0502020202020204" pitchFamily="34" charset="0"/>
              </a:rPr>
            </a:br>
            <a:r>
              <a:rPr lang="ru-RU" sz="1600" b="1" u="sng" dirty="0">
                <a:latin typeface="Century Gothic" panose="020B0502020202020204" pitchFamily="34" charset="0"/>
              </a:rPr>
              <a:t>и </a:t>
            </a:r>
            <a:r>
              <a:rPr lang="ru-RU" sz="1600" b="1" u="sng" dirty="0">
                <a:latin typeface="Century Gothic" panose="020B0502020202020204" pitchFamily="34" charset="0"/>
              </a:rPr>
              <a:t>отгрузки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00D18698-0893-4DCE-8C00-FF3FEAFC7C10}"/>
              </a:ext>
            </a:extLst>
          </p:cNvPr>
          <p:cNvSpPr/>
          <p:nvPr/>
        </p:nvSpPr>
        <p:spPr>
          <a:xfrm>
            <a:off x="260697" y="1640545"/>
            <a:ext cx="4572000" cy="438581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fontAlgn="t"/>
            <a:r>
              <a:rPr lang="ru-RU" sz="1200" dirty="0">
                <a:latin typeface="Century Gothic" panose="020B0502020202020204" pitchFamily="34" charset="0"/>
              </a:rPr>
              <a:t>Производство готовых металлических изделий, </a:t>
            </a:r>
          </a:p>
          <a:p>
            <a:pPr fontAlgn="t"/>
            <a:r>
              <a:rPr lang="ru-RU" sz="1200" dirty="0">
                <a:latin typeface="Century Gothic" panose="020B0502020202020204" pitchFamily="34" charset="0"/>
              </a:rPr>
              <a:t>кроме машин и оборудования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80DA07BF-2492-4CE3-B4DA-51B14F1D75B6}"/>
              </a:ext>
            </a:extLst>
          </p:cNvPr>
          <p:cNvSpPr/>
          <p:nvPr/>
        </p:nvSpPr>
        <p:spPr>
          <a:xfrm>
            <a:off x="4910507" y="2477986"/>
            <a:ext cx="4233495" cy="253916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fontAlgn="t"/>
            <a:r>
              <a:rPr lang="ru-RU" sz="1200" dirty="0">
                <a:latin typeface="Century Gothic" panose="020B0502020202020204" pitchFamily="34" charset="0"/>
              </a:rPr>
              <a:t>Производство </a:t>
            </a:r>
            <a:r>
              <a:rPr lang="ru-RU" sz="1200" dirty="0">
                <a:latin typeface="Century Gothic" panose="020B0502020202020204" pitchFamily="34" charset="0"/>
              </a:rPr>
              <a:t>хим. </a:t>
            </a:r>
            <a:r>
              <a:rPr lang="ru-RU" sz="1200" dirty="0">
                <a:latin typeface="Century Gothic" panose="020B0502020202020204" pitchFamily="34" charset="0"/>
              </a:rPr>
              <a:t>веществ и </a:t>
            </a:r>
            <a:r>
              <a:rPr lang="ru-RU" sz="1200" dirty="0">
                <a:latin typeface="Century Gothic" panose="020B0502020202020204" pitchFamily="34" charset="0"/>
              </a:rPr>
              <a:t>хим. </a:t>
            </a:r>
            <a:r>
              <a:rPr lang="ru-RU" sz="1200" dirty="0">
                <a:latin typeface="Century Gothic" panose="020B0502020202020204" pitchFamily="34" charset="0"/>
              </a:rPr>
              <a:t>продуктов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A7E7AC18-D122-4A05-B780-75A55C825F08}"/>
              </a:ext>
            </a:extLst>
          </p:cNvPr>
          <p:cNvSpPr/>
          <p:nvPr/>
        </p:nvSpPr>
        <p:spPr>
          <a:xfrm>
            <a:off x="4903490" y="2760640"/>
            <a:ext cx="4233495" cy="253916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fontAlgn="t"/>
            <a:r>
              <a:rPr lang="ru-RU" sz="1200" dirty="0">
                <a:latin typeface="Century Gothic" panose="020B0502020202020204" pitchFamily="34" charset="0"/>
              </a:rPr>
              <a:t>Производство </a:t>
            </a:r>
            <a:r>
              <a:rPr lang="ru-RU" sz="1200" dirty="0">
                <a:latin typeface="Century Gothic" panose="020B0502020202020204" pitchFamily="34" charset="0"/>
              </a:rPr>
              <a:t>пр. трансп. ср-в </a:t>
            </a:r>
            <a:r>
              <a:rPr lang="ru-RU" sz="1200" dirty="0">
                <a:latin typeface="Century Gothic" panose="020B0502020202020204" pitchFamily="34" charset="0"/>
              </a:rPr>
              <a:t>и оборудования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9E1863B-6A11-409B-8FFD-7B4251B82241}"/>
              </a:ext>
            </a:extLst>
          </p:cNvPr>
          <p:cNvSpPr txBox="1"/>
          <p:nvPr/>
        </p:nvSpPr>
        <p:spPr>
          <a:xfrm>
            <a:off x="8967896" y="4901326"/>
            <a:ext cx="169089" cy="219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14E502E-E0CF-4AE8-B738-9A816650978A}" type="slidenum">
              <a:rPr lang="ru-RU" altLang="ko-KR">
                <a:solidFill>
                  <a:schemeClr val="tx1"/>
                </a:solidFill>
              </a:rPr>
              <a:t>6</a:t>
            </a:fld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03E90AAA-C7B3-4E0A-B247-4ED88366C375}"/>
              </a:ext>
            </a:extLst>
          </p:cNvPr>
          <p:cNvSpPr/>
          <p:nvPr/>
        </p:nvSpPr>
        <p:spPr>
          <a:xfrm>
            <a:off x="4910507" y="3043294"/>
            <a:ext cx="4233495" cy="253916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fontAlgn="t"/>
            <a:r>
              <a:rPr lang="ru-RU" sz="1200" dirty="0">
                <a:latin typeface="Century Gothic" panose="020B0502020202020204" pitchFamily="34" charset="0"/>
              </a:rPr>
              <a:t>Производство машин и </a:t>
            </a:r>
            <a:r>
              <a:rPr lang="ru-RU" sz="1200" dirty="0">
                <a:latin typeface="Century Gothic" panose="020B0502020202020204" pitchFamily="34" charset="0"/>
              </a:rPr>
              <a:t>об-я</a:t>
            </a:r>
            <a:r>
              <a:rPr lang="ru-RU" sz="1200" dirty="0">
                <a:latin typeface="Century Gothic" panose="020B0502020202020204" pitchFamily="34" charset="0"/>
              </a:rPr>
              <a:t>, не </a:t>
            </a:r>
            <a:r>
              <a:rPr lang="ru-RU" sz="1200" dirty="0">
                <a:latin typeface="Century Gothic" panose="020B0502020202020204" pitchFamily="34" charset="0"/>
              </a:rPr>
              <a:t>вкл. </a:t>
            </a:r>
            <a:r>
              <a:rPr lang="ru-RU" sz="1200" dirty="0">
                <a:latin typeface="Century Gothic" panose="020B0502020202020204" pitchFamily="34" charset="0"/>
              </a:rPr>
              <a:t>в </a:t>
            </a:r>
            <a:r>
              <a:rPr lang="ru-RU" sz="1200" dirty="0">
                <a:latin typeface="Century Gothic" panose="020B0502020202020204" pitchFamily="34" charset="0"/>
              </a:rPr>
              <a:t>др. групп-</a:t>
            </a:r>
            <a:r>
              <a:rPr lang="ru-RU" sz="1200" dirty="0" err="1">
                <a:latin typeface="Century Gothic" panose="020B0502020202020204" pitchFamily="34" charset="0"/>
              </a:rPr>
              <a:t>ки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F8F32C4E-4C63-47FC-A529-FFEED216EA50}"/>
              </a:ext>
            </a:extLst>
          </p:cNvPr>
          <p:cNvSpPr/>
          <p:nvPr/>
        </p:nvSpPr>
        <p:spPr>
          <a:xfrm>
            <a:off x="4903490" y="3325948"/>
            <a:ext cx="4233495" cy="253916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fontAlgn="t"/>
            <a:r>
              <a:rPr lang="ru-RU" sz="1200" dirty="0">
                <a:latin typeface="Century Gothic" panose="020B0502020202020204" pitchFamily="34" charset="0"/>
              </a:rPr>
              <a:t>Производство резиновых и пластмассовых изделий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627535"/>
            <a:ext cx="385042" cy="52322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itchFamily="18" charset="0"/>
              </a:rPr>
              <a:t>4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43026" y="593284"/>
            <a:ext cx="385042" cy="52322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7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95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" descr="Изображение"/>
          <p:cNvPicPr>
            <a:picLocks noChangeAspect="1"/>
          </p:cNvPicPr>
          <p:nvPr/>
        </p:nvPicPr>
        <p:blipFill rotWithShape="1">
          <a:blip r:embed="rId3">
            <a:extLst/>
          </a:blip>
          <a:srcRect l="19993" t="15643" r="52923" b="41637"/>
          <a:stretch/>
        </p:blipFill>
        <p:spPr>
          <a:xfrm>
            <a:off x="13194" y="3003800"/>
            <a:ext cx="2476500" cy="214354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E9C748-884B-49D9-AC4C-E3169B27046B}"/>
              </a:ext>
            </a:extLst>
          </p:cNvPr>
          <p:cNvSpPr txBox="1"/>
          <p:nvPr/>
        </p:nvSpPr>
        <p:spPr>
          <a:xfrm>
            <a:off x="179512" y="89424"/>
            <a:ext cx="7918698" cy="288538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ru-RU" altLang="ko-KR" b="1" kern="1200" dirty="0" smtClean="0">
                <a:solidFill>
                  <a:prstClr val="black"/>
                </a:solidFill>
                <a:latin typeface="Century Gothic" panose="020B0502020202020204" pitchFamily="34" charset="0"/>
                <a:ea typeface="맑은 고딕"/>
                <a:cs typeface="Arial" pitchFamily="34" charset="0"/>
              </a:rPr>
              <a:t>Численность работников </a:t>
            </a:r>
            <a:r>
              <a:rPr lang="ru-RU" altLang="ko-KR" b="1" kern="1200" dirty="0">
                <a:solidFill>
                  <a:prstClr val="black"/>
                </a:solidFill>
                <a:latin typeface="Century Gothic" panose="020B0502020202020204" pitchFamily="34" charset="0"/>
                <a:ea typeface="맑은 고딕"/>
                <a:cs typeface="Arial" pitchFamily="34" charset="0"/>
              </a:rPr>
              <a:t>по отраслям в 2018 </a:t>
            </a:r>
            <a:r>
              <a:rPr lang="ru-RU" altLang="ko-KR" b="1" kern="1200" dirty="0" smtClean="0">
                <a:solidFill>
                  <a:prstClr val="black"/>
                </a:solidFill>
                <a:latin typeface="Century Gothic" panose="020B0502020202020204" pitchFamily="34" charset="0"/>
                <a:ea typeface="맑은 고딕"/>
                <a:cs typeface="Arial" pitchFamily="34" charset="0"/>
              </a:rPr>
              <a:t>году, чел</a:t>
            </a:r>
            <a:endParaRPr lang="ru-RU" altLang="ko-KR" b="1" kern="1200" dirty="0">
              <a:solidFill>
                <a:prstClr val="black"/>
              </a:solidFill>
              <a:latin typeface="Century Gothic" panose="020B0502020202020204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ED9541-E43C-458E-A9AA-4CEAEBF4AF2B}"/>
              </a:ext>
            </a:extLst>
          </p:cNvPr>
          <p:cNvSpPr txBox="1"/>
          <p:nvPr/>
        </p:nvSpPr>
        <p:spPr>
          <a:xfrm>
            <a:off x="8892482" y="4803419"/>
            <a:ext cx="169089" cy="219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49"/>
            <a:r>
              <a:rPr lang="ru-RU" altLang="ko-KR" kern="1200" dirty="0" smtClean="0">
                <a:solidFill>
                  <a:schemeClr val="tx1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7</a:t>
            </a:r>
            <a:endParaRPr lang="en-US" altLang="ko-KR" kern="1200" dirty="0">
              <a:solidFill>
                <a:schemeClr val="tx1"/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12193" y="-118411"/>
            <a:ext cx="489558" cy="68647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97375116"/>
              </p:ext>
            </p:extLst>
          </p:nvPr>
        </p:nvGraphicFramePr>
        <p:xfrm>
          <a:off x="20481" y="424439"/>
          <a:ext cx="9111414" cy="447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87824" y="987574"/>
            <a:ext cx="216024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491630"/>
            <a:ext cx="216024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E9C748-884B-49D9-AC4C-E3169B27046B}"/>
              </a:ext>
            </a:extLst>
          </p:cNvPr>
          <p:cNvSpPr txBox="1"/>
          <p:nvPr/>
        </p:nvSpPr>
        <p:spPr>
          <a:xfrm>
            <a:off x="3308508" y="953241"/>
            <a:ext cx="3351724" cy="288538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ru-RU" altLang="ko-KR" b="1" kern="1200" dirty="0" smtClean="0">
                <a:solidFill>
                  <a:prstClr val="black"/>
                </a:solidFill>
                <a:latin typeface="Century Gothic" panose="020B0502020202020204" pitchFamily="34" charset="0"/>
                <a:ea typeface="맑은 고딕"/>
                <a:cs typeface="Arial" pitchFamily="34" charset="0"/>
              </a:rPr>
              <a:t>- 80% отгрузки</a:t>
            </a:r>
            <a:endParaRPr lang="ru-RU" altLang="ko-KR" b="1" kern="1200" dirty="0">
              <a:solidFill>
                <a:prstClr val="black"/>
              </a:solidFill>
              <a:latin typeface="Century Gothic" panose="020B0502020202020204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E9C748-884B-49D9-AC4C-E3169B27046B}"/>
              </a:ext>
            </a:extLst>
          </p:cNvPr>
          <p:cNvSpPr txBox="1"/>
          <p:nvPr/>
        </p:nvSpPr>
        <p:spPr>
          <a:xfrm>
            <a:off x="3330337" y="1457298"/>
            <a:ext cx="4986080" cy="288538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ru-RU" altLang="ko-KR" b="1" kern="1200" dirty="0" smtClean="0">
                <a:solidFill>
                  <a:prstClr val="black"/>
                </a:solidFill>
                <a:latin typeface="Century Gothic" panose="020B0502020202020204" pitchFamily="34" charset="0"/>
                <a:ea typeface="맑은 고딕"/>
                <a:cs typeface="Arial" pitchFamily="34" charset="0"/>
              </a:rPr>
              <a:t>- не в 80%, но с большой численностью</a:t>
            </a:r>
            <a:endParaRPr lang="ru-RU" altLang="ko-KR" b="1" kern="1200" dirty="0">
              <a:solidFill>
                <a:prstClr val="black"/>
              </a:solidFill>
              <a:latin typeface="Century Gothic" panose="020B0502020202020204" pitchFamily="34" charset="0"/>
              <a:ea typeface="맑은 고딕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" descr="Изображение"/>
          <p:cNvPicPr>
            <a:picLocks noChangeAspect="1"/>
          </p:cNvPicPr>
          <p:nvPr/>
        </p:nvPicPr>
        <p:blipFill rotWithShape="1">
          <a:blip r:embed="rId3">
            <a:extLst/>
          </a:blip>
          <a:srcRect l="19993" t="15643" r="52923" b="41637"/>
          <a:stretch/>
        </p:blipFill>
        <p:spPr>
          <a:xfrm rot="10800000">
            <a:off x="6660232" y="-3847"/>
            <a:ext cx="2476500" cy="214354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E9C748-884B-49D9-AC4C-E3169B27046B}"/>
              </a:ext>
            </a:extLst>
          </p:cNvPr>
          <p:cNvSpPr txBox="1"/>
          <p:nvPr/>
        </p:nvSpPr>
        <p:spPr>
          <a:xfrm>
            <a:off x="179512" y="89424"/>
            <a:ext cx="7918698" cy="288538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ru-RU" altLang="ko-KR" b="1" kern="1200" dirty="0" smtClean="0">
                <a:solidFill>
                  <a:prstClr val="black"/>
                </a:solidFill>
                <a:latin typeface="Century Gothic" panose="020B0502020202020204" pitchFamily="34" charset="0"/>
                <a:ea typeface="맑은 고딕"/>
                <a:cs typeface="Arial" pitchFamily="34" charset="0"/>
              </a:rPr>
              <a:t>Ключевые отрасли промышленности Московской области:</a:t>
            </a:r>
            <a:endParaRPr lang="ru-RU" altLang="ko-KR" b="1" kern="1200" dirty="0">
              <a:solidFill>
                <a:prstClr val="black"/>
              </a:solidFill>
              <a:latin typeface="Century Gothic" panose="020B0502020202020204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ED9541-E43C-458E-A9AA-4CEAEBF4AF2B}"/>
              </a:ext>
            </a:extLst>
          </p:cNvPr>
          <p:cNvSpPr txBox="1"/>
          <p:nvPr/>
        </p:nvSpPr>
        <p:spPr>
          <a:xfrm>
            <a:off x="8892482" y="4803419"/>
            <a:ext cx="169089" cy="219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49"/>
            <a:r>
              <a:rPr lang="ru-RU" altLang="ko-KR" kern="1200" dirty="0" smtClean="0">
                <a:solidFill>
                  <a:schemeClr val="tx1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8</a:t>
            </a:r>
            <a:endParaRPr lang="en-US" altLang="ko-KR" kern="1200" dirty="0">
              <a:solidFill>
                <a:schemeClr val="tx1"/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12193" y="-118411"/>
            <a:ext cx="489558" cy="68647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290766"/>
              </p:ext>
            </p:extLst>
          </p:nvPr>
        </p:nvGraphicFramePr>
        <p:xfrm>
          <a:off x="539552" y="529112"/>
          <a:ext cx="7848872" cy="4554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2048"/>
                <a:gridCol w="7416824"/>
              </a:tblGrid>
              <a:tr h="314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№ п/п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Наименование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</a:tr>
              <a:tr h="2463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пищевых продуктов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19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готовых металлических изделий, кроме машин и оборудования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</a:tr>
              <a:tr h="3119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химических веществ и химических продуктов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19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резиновых и пластмассовых изделий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</a:tr>
              <a:tr h="3119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прочей неметаллической минеральной продукции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6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металлургическое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</a:tr>
              <a:tr h="3119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компьютеров, электронных и оптических изделий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6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бумаги и бумажных изделий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</a:tr>
              <a:tr h="3622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прочих транспортных средств и оборудования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00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лекарственных средств и материалов, применяемых в медицинских целях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</a:tr>
              <a:tr h="3520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машин и оборудования, не включенных в другие группировки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0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электрического оборудования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0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мебели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5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" descr="Изображение"/>
          <p:cNvPicPr>
            <a:picLocks noChangeAspect="1"/>
          </p:cNvPicPr>
          <p:nvPr/>
        </p:nvPicPr>
        <p:blipFill rotWithShape="1">
          <a:blip r:embed="rId3">
            <a:extLst/>
          </a:blip>
          <a:srcRect l="19993" t="15643" r="52923" b="41637"/>
          <a:stretch/>
        </p:blipFill>
        <p:spPr>
          <a:xfrm rot="10800000">
            <a:off x="6660232" y="-3847"/>
            <a:ext cx="2476500" cy="214354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E9C748-884B-49D9-AC4C-E3169B27046B}"/>
              </a:ext>
            </a:extLst>
          </p:cNvPr>
          <p:cNvSpPr txBox="1"/>
          <p:nvPr/>
        </p:nvSpPr>
        <p:spPr>
          <a:xfrm>
            <a:off x="179512" y="89424"/>
            <a:ext cx="7918698" cy="288538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ru-RU" altLang="ko-KR" b="1" kern="1200" dirty="0" smtClean="0">
                <a:solidFill>
                  <a:prstClr val="black"/>
                </a:solidFill>
                <a:latin typeface="Century Gothic" panose="020B0502020202020204" pitchFamily="34" charset="0"/>
                <a:ea typeface="맑은 고딕"/>
                <a:cs typeface="Arial" pitchFamily="34" charset="0"/>
              </a:rPr>
              <a:t>Действующие меры поддержки промышленности МО:</a:t>
            </a:r>
            <a:endParaRPr lang="ru-RU" altLang="ko-KR" b="1" kern="1200" dirty="0">
              <a:solidFill>
                <a:prstClr val="black"/>
              </a:solidFill>
              <a:latin typeface="Century Gothic" panose="020B0502020202020204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ED9541-E43C-458E-A9AA-4CEAEBF4AF2B}"/>
              </a:ext>
            </a:extLst>
          </p:cNvPr>
          <p:cNvSpPr txBox="1"/>
          <p:nvPr/>
        </p:nvSpPr>
        <p:spPr>
          <a:xfrm>
            <a:off x="8892482" y="4803419"/>
            <a:ext cx="169089" cy="219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49"/>
            <a:r>
              <a:rPr lang="ru-RU" altLang="ko-KR" kern="1200" dirty="0" smtClean="0">
                <a:solidFill>
                  <a:schemeClr val="tx1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9</a:t>
            </a:r>
            <a:endParaRPr lang="en-US" altLang="ko-KR" kern="1200" dirty="0">
              <a:solidFill>
                <a:schemeClr val="tx1"/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12193" y="-118411"/>
            <a:ext cx="489558" cy="68647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54361"/>
              </p:ext>
            </p:extLst>
          </p:nvPr>
        </p:nvGraphicFramePr>
        <p:xfrm>
          <a:off x="539552" y="843558"/>
          <a:ext cx="7848872" cy="3089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2048"/>
                <a:gridCol w="7416824"/>
              </a:tblGrid>
              <a:tr h="314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№ п/п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Наименование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</a:tr>
              <a:tr h="2463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Выделение ЗУ на бесконкурсной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основе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19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Налоговые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льготы (26.15, 26.18, РИП, СПИК, ИНВ)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</a:tr>
              <a:tr h="3119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Льготные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займы по линии ФРП МО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19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Поддержка экспорта по линии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Фонда ВЭД МО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19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Субсидия на инженерную инфраструктуру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</a:tr>
              <a:tr h="3119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Субсидия на модернизацию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оборудования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6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Субсидия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на лизинг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</a:tr>
              <a:tr h="3119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Субсидия на самостоятельное проведение проектов по повышению производительности труда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6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Субсидия на заказ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услуг по повышению производительности труда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5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3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8944</TotalTime>
  <Words>1338</Words>
  <Application>Microsoft Office PowerPoint</Application>
  <PresentationFormat>Экран (16:9)</PresentationFormat>
  <Paragraphs>465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Arial</vt:lpstr>
      <vt:lpstr>맑은 고딕</vt:lpstr>
      <vt:lpstr>Oswald Regular</vt:lpstr>
      <vt:lpstr>Century Gothic</vt:lpstr>
      <vt:lpstr>Raleway</vt:lpstr>
      <vt:lpstr>DINCyr-Black</vt:lpstr>
      <vt:lpstr>Lato</vt:lpstr>
      <vt:lpstr>Times New Roman</vt:lpstr>
      <vt:lpstr>Calibri Light</vt:lpstr>
      <vt:lpstr>Calibri</vt:lpstr>
      <vt:lpstr>1_swiss-2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Дембицкий Михаил Николаевич</dc:creator>
  <cp:lastModifiedBy>Путилин Александр Романович</cp:lastModifiedBy>
  <cp:revision>771</cp:revision>
  <cp:lastPrinted>2018-01-26T10:10:56Z</cp:lastPrinted>
  <dcterms:modified xsi:type="dcterms:W3CDTF">2019-08-06T11:55:19Z</dcterms:modified>
</cp:coreProperties>
</file>